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1" r:id="rId3"/>
    <p:sldId id="257" r:id="rId4"/>
    <p:sldId id="258" r:id="rId5"/>
    <p:sldId id="259" r:id="rId6"/>
    <p:sldId id="275" r:id="rId7"/>
    <p:sldId id="274" r:id="rId8"/>
    <p:sldId id="278" r:id="rId9"/>
    <p:sldId id="264" r:id="rId10"/>
    <p:sldId id="262" r:id="rId11"/>
    <p:sldId id="280" r:id="rId12"/>
    <p:sldId id="281" r:id="rId13"/>
    <p:sldId id="279" r:id="rId14"/>
    <p:sldId id="282" r:id="rId15"/>
    <p:sldId id="283" r:id="rId16"/>
    <p:sldId id="284" r:id="rId17"/>
    <p:sldId id="260" r:id="rId18"/>
    <p:sldId id="285" r:id="rId19"/>
    <p:sldId id="266" r:id="rId20"/>
    <p:sldId id="277" r:id="rId21"/>
    <p:sldId id="263" r:id="rId22"/>
    <p:sldId id="265" r:id="rId23"/>
    <p:sldId id="267" r:id="rId24"/>
    <p:sldId id="273" r:id="rId25"/>
    <p:sldId id="269" r:id="rId26"/>
    <p:sldId id="270" r:id="rId27"/>
    <p:sldId id="271" r:id="rId28"/>
    <p:sldId id="272" r:id="rId29"/>
  </p:sldIdLst>
  <p:sldSz cx="18288000" cy="10287000"/>
  <p:notesSz cx="6858000" cy="9144000"/>
  <p:embeddedFontLst>
    <p:embeddedFont>
      <p:font typeface="Calibri" panose="020F0502020204030204" pitchFamily="34" charset="0"/>
      <p:regular r:id="rId30"/>
      <p:bold r:id="rId31"/>
      <p:italic r:id="rId32"/>
      <p:boldItalic r:id="rId33"/>
    </p:embeddedFont>
    <p:embeddedFont>
      <p:font typeface="Muli Bold" panose="020B0604020202020204" charset="0"/>
      <p:regular r:id="rId34"/>
    </p:embeddedFont>
    <p:embeddedFont>
      <p:font typeface="Muli Bold Bold" panose="020B0604020202020204" charset="0"/>
      <p:regular r:id="rId35"/>
    </p:embeddedFont>
    <p:embeddedFont>
      <p:font typeface="Muli Regular" panose="020B0604020202020204" charset="0"/>
      <p:regular r:id="rId36"/>
    </p:embeddedFont>
    <p:embeddedFont>
      <p:font typeface="Muli Regular Bold" panose="020B0604020202020204" charset="0"/>
      <p:regular r:id="rId37"/>
    </p:embeddedFont>
    <p:embeddedFont>
      <p:font typeface="Roboto" panose="02000000000000000000" pitchFamily="2" charset="0"/>
      <p:regular r:id="rId38"/>
      <p:bold r:id="rId39"/>
      <p:italic r:id="rId40"/>
      <p:boldItalic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3F714D-759E-4C1D-881D-20D9DC230FD8}">
          <p14:sldIdLst>
            <p14:sldId id="256"/>
            <p14:sldId id="261"/>
            <p14:sldId id="257"/>
            <p14:sldId id="258"/>
            <p14:sldId id="259"/>
            <p14:sldId id="275"/>
            <p14:sldId id="274"/>
            <p14:sldId id="278"/>
          </p14:sldIdLst>
        </p14:section>
        <p14:section name="Phân ngưỡng ảnh(Bình chưa lọc)" id="{4116AF9E-6624-4D28-905E-54E9686C5532}">
          <p14:sldIdLst>
            <p14:sldId id="264"/>
            <p14:sldId id="262"/>
          </p14:sldIdLst>
        </p14:section>
        <p14:section name="Ngưỡng đơn" id="{FF0A3136-4D3E-4D88-AED0-36DB64FBC040}">
          <p14:sldIdLst>
            <p14:sldId id="280"/>
          </p14:sldIdLst>
        </p14:section>
        <p14:section name="So sánh" id="{10214F03-441B-4388-90A8-AF719685C7F0}">
          <p14:sldIdLst>
            <p14:sldId id="281"/>
          </p14:sldIdLst>
        </p14:section>
        <p14:section name="Ngưỡng kép" id="{D989C16B-BE07-460E-BFD8-74FB097B13F2}">
          <p14:sldIdLst>
            <p14:sldId id="279"/>
          </p14:sldIdLst>
        </p14:section>
        <p14:section name="Ngưỡng cục bộ" id="{5E624CA3-4536-4F77-B99C-E7C4523AF097}">
          <p14:sldIdLst>
            <p14:sldId id="282"/>
          </p14:sldIdLst>
        </p14:section>
        <p14:section name="Ngưỡng toàn cục" id="{1CFE217F-9F15-45FA-A2A9-4D4FC23C0FB0}">
          <p14:sldIdLst>
            <p14:sldId id="283"/>
          </p14:sldIdLst>
        </p14:section>
        <p14:section name="Tác động" id="{C7EE85D4-E070-4D32-809B-DB1368939302}">
          <p14:sldIdLst>
            <p14:sldId id="284"/>
          </p14:sldIdLst>
        </p14:section>
        <p14:section name="Kết thúc" id="{2E02CE29-F56F-4C51-9DBC-7FC875548926}">
          <p14:sldIdLst>
            <p14:sldId id="260"/>
            <p14:sldId id="285"/>
            <p14:sldId id="266"/>
            <p14:sldId id="277"/>
            <p14:sldId id="263"/>
            <p14:sldId id="265"/>
            <p14:sldId id="267"/>
            <p14:sldId id="273"/>
            <p14:sldId id="269"/>
            <p14:sldId id="270"/>
            <p14:sldId id="271"/>
            <p14:sldId id="272"/>
          </p14:sldIdLst>
        </p14:section>
      </p14:sectionLst>
    </p:ext>
    <p:ext uri="{EFAFB233-063F-42B5-8137-9DF3F51BA10A}">
      <p15:sldGuideLst xmlns:p15="http://schemas.microsoft.com/office/powerpoint/2012/main">
        <p15:guide id="1" orient="horz" pos="2232" userDrawn="1">
          <p15:clr>
            <a:srgbClr val="A4A3A4"/>
          </p15:clr>
        </p15:guide>
        <p15:guide id="2" pos="292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651"/>
    <a:srgbClr val="00A181"/>
    <a:srgbClr val="A4E4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94" autoAdjust="0"/>
    <p:restoredTop sz="93333" autoAdjust="0"/>
  </p:normalViewPr>
  <p:slideViewPr>
    <p:cSldViewPr>
      <p:cViewPr varScale="1">
        <p:scale>
          <a:sx n="68" d="100"/>
          <a:sy n="68" d="100"/>
        </p:scale>
        <p:origin x="48" y="48"/>
      </p:cViewPr>
      <p:guideLst>
        <p:guide orient="horz" pos="2232"/>
        <p:guide pos="2928"/>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10/05/2023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10/05/2023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10/05/2023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10/05/2023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10/05/2023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10/05/2023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10/05/2023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6" Type="http://schemas.openxmlformats.org/officeDocument/2006/relationships/slide" Target="slide3.xml"/><Relationship Id="rId5" Type="http://schemas.openxmlformats.org/officeDocument/2006/relationships/image" Target="../media/image25.jpeg"/><Relationship Id="rId4" Type="http://schemas.openxmlformats.org/officeDocument/2006/relationships/image" Target="../media/image20.jpe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 Target="slide3.xml"/><Relationship Id="rId1" Type="http://schemas.openxmlformats.org/officeDocument/2006/relationships/slideLayout" Target="../slideLayouts/slideLayout7.xml"/><Relationship Id="rId4" Type="http://schemas.openxmlformats.org/officeDocument/2006/relationships/image" Target="../media/image27.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3" Type="http://schemas.openxmlformats.org/officeDocument/2006/relationships/image" Target="../media/image37.svg"/><Relationship Id="rId18" Type="http://schemas.openxmlformats.org/officeDocument/2006/relationships/image" Target="../media/image42.png"/><Relationship Id="rId26" Type="http://schemas.openxmlformats.org/officeDocument/2006/relationships/image" Target="../media/image50.png"/><Relationship Id="rId39" Type="http://schemas.openxmlformats.org/officeDocument/2006/relationships/image" Target="../media/image5.svg"/><Relationship Id="rId3" Type="http://schemas.openxmlformats.org/officeDocument/2006/relationships/image" Target="../media/image29.svg"/><Relationship Id="rId21" Type="http://schemas.openxmlformats.org/officeDocument/2006/relationships/image" Target="../media/image45.svg"/><Relationship Id="rId34" Type="http://schemas.openxmlformats.org/officeDocument/2006/relationships/image" Target="../media/image58.png"/><Relationship Id="rId42" Type="http://schemas.openxmlformats.org/officeDocument/2006/relationships/image" Target="../media/image64.png"/><Relationship Id="rId47" Type="http://schemas.openxmlformats.org/officeDocument/2006/relationships/image" Target="../media/image69.svg"/><Relationship Id="rId50" Type="http://schemas.openxmlformats.org/officeDocument/2006/relationships/image" Target="../media/image72.png"/><Relationship Id="rId7" Type="http://schemas.openxmlformats.org/officeDocument/2006/relationships/image" Target="../media/image33.svg"/><Relationship Id="rId12" Type="http://schemas.openxmlformats.org/officeDocument/2006/relationships/image" Target="../media/image36.png"/><Relationship Id="rId17" Type="http://schemas.openxmlformats.org/officeDocument/2006/relationships/image" Target="../media/image41.svg"/><Relationship Id="rId25" Type="http://schemas.openxmlformats.org/officeDocument/2006/relationships/image" Target="../media/image49.svg"/><Relationship Id="rId33" Type="http://schemas.openxmlformats.org/officeDocument/2006/relationships/image" Target="../media/image57.svg"/><Relationship Id="rId38" Type="http://schemas.openxmlformats.org/officeDocument/2006/relationships/image" Target="../media/image4.png"/><Relationship Id="rId46" Type="http://schemas.openxmlformats.org/officeDocument/2006/relationships/image" Target="../media/image68.png"/><Relationship Id="rId2" Type="http://schemas.openxmlformats.org/officeDocument/2006/relationships/image" Target="../media/image28.png"/><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svg"/><Relationship Id="rId41" Type="http://schemas.openxmlformats.org/officeDocument/2006/relationships/image" Target="../media/image63.sv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svg"/><Relationship Id="rId24" Type="http://schemas.openxmlformats.org/officeDocument/2006/relationships/image" Target="../media/image48.png"/><Relationship Id="rId32" Type="http://schemas.openxmlformats.org/officeDocument/2006/relationships/image" Target="../media/image56.png"/><Relationship Id="rId37" Type="http://schemas.openxmlformats.org/officeDocument/2006/relationships/image" Target="../media/image61.svg"/><Relationship Id="rId40" Type="http://schemas.openxmlformats.org/officeDocument/2006/relationships/image" Target="../media/image62.png"/><Relationship Id="rId45" Type="http://schemas.openxmlformats.org/officeDocument/2006/relationships/image" Target="../media/image67.svg"/><Relationship Id="rId5" Type="http://schemas.openxmlformats.org/officeDocument/2006/relationships/image" Target="../media/image31.svg"/><Relationship Id="rId15" Type="http://schemas.openxmlformats.org/officeDocument/2006/relationships/image" Target="../media/image39.svg"/><Relationship Id="rId23" Type="http://schemas.openxmlformats.org/officeDocument/2006/relationships/image" Target="../media/image47.svg"/><Relationship Id="rId28" Type="http://schemas.openxmlformats.org/officeDocument/2006/relationships/image" Target="../media/image52.png"/><Relationship Id="rId36" Type="http://schemas.openxmlformats.org/officeDocument/2006/relationships/image" Target="../media/image60.png"/><Relationship Id="rId49" Type="http://schemas.openxmlformats.org/officeDocument/2006/relationships/image" Target="../media/image71.svg"/><Relationship Id="rId10" Type="http://schemas.openxmlformats.org/officeDocument/2006/relationships/image" Target="../media/image2.png"/><Relationship Id="rId19" Type="http://schemas.openxmlformats.org/officeDocument/2006/relationships/image" Target="../media/image43.svg"/><Relationship Id="rId31" Type="http://schemas.openxmlformats.org/officeDocument/2006/relationships/image" Target="../media/image55.svg"/><Relationship Id="rId44" Type="http://schemas.openxmlformats.org/officeDocument/2006/relationships/image" Target="../media/image66.png"/><Relationship Id="rId4" Type="http://schemas.openxmlformats.org/officeDocument/2006/relationships/image" Target="../media/image30.png"/><Relationship Id="rId9" Type="http://schemas.openxmlformats.org/officeDocument/2006/relationships/image" Target="../media/image35.sv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svg"/><Relationship Id="rId30" Type="http://schemas.openxmlformats.org/officeDocument/2006/relationships/image" Target="../media/image54.png"/><Relationship Id="rId35" Type="http://schemas.openxmlformats.org/officeDocument/2006/relationships/image" Target="../media/image59.svg"/><Relationship Id="rId43" Type="http://schemas.openxmlformats.org/officeDocument/2006/relationships/image" Target="../media/image65.svg"/><Relationship Id="rId48" Type="http://schemas.openxmlformats.org/officeDocument/2006/relationships/image" Target="../media/image70.png"/><Relationship Id="rId8" Type="http://schemas.openxmlformats.org/officeDocument/2006/relationships/image" Target="../media/image34.png"/><Relationship Id="rId51" Type="http://schemas.openxmlformats.org/officeDocument/2006/relationships/image" Target="../media/image73.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365993"/>
            <a:ext cx="11437054" cy="4385851"/>
            <a:chOff x="0" y="172720"/>
            <a:chExt cx="15249406" cy="5847800"/>
          </a:xfrm>
        </p:grpSpPr>
        <p:sp>
          <p:nvSpPr>
            <p:cNvPr id="3" name="TextBox 3"/>
            <p:cNvSpPr txBox="1"/>
            <p:nvPr/>
          </p:nvSpPr>
          <p:spPr>
            <a:xfrm>
              <a:off x="0" y="172720"/>
              <a:ext cx="15249406" cy="1987040"/>
            </a:xfrm>
            <a:prstGeom prst="rect">
              <a:avLst/>
            </a:prstGeom>
          </p:spPr>
          <p:txBody>
            <a:bodyPr lIns="0" tIns="0" rIns="0" bIns="0" rtlCol="0" anchor="t">
              <a:spAutoFit/>
            </a:bodyPr>
            <a:lstStyle/>
            <a:p>
              <a:pPr>
                <a:lnSpc>
                  <a:spcPts val="13229"/>
                </a:lnSpc>
              </a:pPr>
              <a:r>
                <a:rPr lang="en-US" sz="7200" spc="-103" dirty="0">
                  <a:solidFill>
                    <a:srgbClr val="000000"/>
                  </a:solidFill>
                  <a:latin typeface="Muli Bold"/>
                </a:rPr>
                <a:t>BÀI BÁO CÁO: XỬ LÝ ẢNH</a:t>
              </a:r>
            </a:p>
          </p:txBody>
        </p:sp>
        <p:sp>
          <p:nvSpPr>
            <p:cNvPr id="4" name="TextBox 4"/>
            <p:cNvSpPr txBox="1"/>
            <p:nvPr/>
          </p:nvSpPr>
          <p:spPr>
            <a:xfrm>
              <a:off x="0" y="5215855"/>
              <a:ext cx="15249406" cy="804665"/>
            </a:xfrm>
            <a:prstGeom prst="rect">
              <a:avLst/>
            </a:prstGeom>
          </p:spPr>
          <p:txBody>
            <a:bodyPr lIns="0" tIns="0" rIns="0" bIns="0" rtlCol="0" anchor="t">
              <a:spAutoFit/>
            </a:bodyPr>
            <a:lstStyle/>
            <a:p>
              <a:pPr>
                <a:lnSpc>
                  <a:spcPts val="5039"/>
                </a:lnSpc>
              </a:pPr>
              <a:endParaRPr lang="en-US" sz="4000" dirty="0">
                <a:solidFill>
                  <a:srgbClr val="000000"/>
                </a:solidFill>
                <a:latin typeface="Muli Regular"/>
              </a:endParaRPr>
            </a:p>
          </p:txBody>
        </p:sp>
      </p:grpSp>
      <p:grpSp>
        <p:nvGrpSpPr>
          <p:cNvPr id="5" name="Group 5"/>
          <p:cNvGrpSpPr/>
          <p:nvPr/>
        </p:nvGrpSpPr>
        <p:grpSpPr>
          <a:xfrm>
            <a:off x="14328902" y="2317173"/>
            <a:ext cx="7321033" cy="6340049"/>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7" name="Group 7"/>
          <p:cNvGrpSpPr/>
          <p:nvPr/>
        </p:nvGrpSpPr>
        <p:grpSpPr>
          <a:xfrm>
            <a:off x="12122944" y="7035126"/>
            <a:ext cx="4970154" cy="4304177"/>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9" name="Group 9"/>
          <p:cNvGrpSpPr/>
          <p:nvPr/>
        </p:nvGrpSpPr>
        <p:grpSpPr>
          <a:xfrm>
            <a:off x="12336342" y="5954842"/>
            <a:ext cx="2271679" cy="1967285"/>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11" name="Group 11"/>
          <p:cNvGrpSpPr/>
          <p:nvPr/>
        </p:nvGrpSpPr>
        <p:grpSpPr>
          <a:xfrm>
            <a:off x="13737770" y="373605"/>
            <a:ext cx="3799619" cy="3290488"/>
            <a:chOff x="0" y="0"/>
            <a:chExt cx="3619627" cy="3134614"/>
          </a:xfrm>
        </p:grpSpPr>
        <p:sp>
          <p:nvSpPr>
            <p:cNvPr id="12" name="Freeform 12"/>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19" name="Group 18"/>
          <p:cNvGrpSpPr/>
          <p:nvPr/>
        </p:nvGrpSpPr>
        <p:grpSpPr>
          <a:xfrm>
            <a:off x="914400" y="800100"/>
            <a:ext cx="5553423" cy="842932"/>
            <a:chOff x="914400" y="800100"/>
            <a:chExt cx="5553423" cy="842932"/>
          </a:xfrm>
        </p:grpSpPr>
        <p:pic>
          <p:nvPicPr>
            <p:cNvPr id="16" name="Picture 15">
              <a:extLst>
                <a:ext uri="{FF2B5EF4-FFF2-40B4-BE49-F238E27FC236}">
                  <a16:creationId xmlns:a16="http://schemas.microsoft.com/office/drawing/2014/main" id="{BD812114-FF7C-870B-3CA3-56E3F050DD6B}"/>
                </a:ext>
              </a:extLst>
            </p:cNvPr>
            <p:cNvPicPr>
              <a:picLocks noChangeAspect="1"/>
            </p:cNvPicPr>
            <p:nvPr/>
          </p:nvPicPr>
          <p:blipFill>
            <a:blip r:embed="rId2"/>
            <a:stretch>
              <a:fillRect/>
            </a:stretch>
          </p:blipFill>
          <p:spPr>
            <a:xfrm>
              <a:off x="914400" y="800100"/>
              <a:ext cx="978508" cy="842932"/>
            </a:xfrm>
            <a:prstGeom prst="rect">
              <a:avLst/>
            </a:prstGeom>
          </p:spPr>
        </p:pic>
        <p:sp>
          <p:nvSpPr>
            <p:cNvPr id="17" name="TextBox 16"/>
            <p:cNvSpPr txBox="1"/>
            <p:nvPr/>
          </p:nvSpPr>
          <p:spPr>
            <a:xfrm>
              <a:off x="1918308" y="1036900"/>
              <a:ext cx="4549515" cy="369332"/>
            </a:xfrm>
            <a:prstGeom prst="rect">
              <a:avLst/>
            </a:prstGeom>
            <a:noFill/>
          </p:spPr>
          <p:txBody>
            <a:bodyPr wrap="none" rtlCol="0">
              <a:spAutoFit/>
            </a:bodyPr>
            <a:lstStyle/>
            <a:p>
              <a:r>
                <a:rPr lang="en-US" b="1" dirty="0"/>
                <a:t>TRƯỜNG ĐH SƯ PHẠM KỸ THUẬT VĨNH LONG</a:t>
              </a:r>
            </a:p>
          </p:txBody>
        </p:sp>
      </p:grpSp>
      <p:sp>
        <p:nvSpPr>
          <p:cNvPr id="18" name="Rectangle 17"/>
          <p:cNvSpPr/>
          <p:nvPr/>
        </p:nvSpPr>
        <p:spPr>
          <a:xfrm>
            <a:off x="219652" y="5316448"/>
            <a:ext cx="14002551" cy="733534"/>
          </a:xfrm>
          <a:prstGeom prst="rect">
            <a:avLst/>
          </a:prstGeom>
        </p:spPr>
        <p:txBody>
          <a:bodyPr wrap="none">
            <a:spAutoFit/>
          </a:bodyPr>
          <a:lstStyle/>
          <a:p>
            <a:pPr>
              <a:lnSpc>
                <a:spcPts val="5039"/>
              </a:lnSpc>
            </a:pPr>
            <a:r>
              <a:rPr lang="en-US" sz="4800" dirty="0" err="1">
                <a:solidFill>
                  <a:srgbClr val="000000"/>
                </a:solidFill>
                <a:latin typeface="Muli Regular"/>
              </a:rPr>
              <a:t>Chủ</a:t>
            </a:r>
            <a:r>
              <a:rPr lang="en-US" sz="4800" dirty="0">
                <a:solidFill>
                  <a:srgbClr val="000000"/>
                </a:solidFill>
                <a:latin typeface="Muli Regular"/>
              </a:rPr>
              <a:t> </a:t>
            </a:r>
            <a:r>
              <a:rPr lang="en-US" sz="4800" dirty="0" err="1">
                <a:solidFill>
                  <a:srgbClr val="000000"/>
                </a:solidFill>
                <a:latin typeface="Muli Regular"/>
              </a:rPr>
              <a:t>đề</a:t>
            </a:r>
            <a:r>
              <a:rPr lang="en-US" sz="4800" dirty="0">
                <a:solidFill>
                  <a:srgbClr val="000000"/>
                </a:solidFill>
                <a:latin typeface="Muli Regular"/>
              </a:rPr>
              <a:t> 10: PHÂN ĐOẠN DỰA TRÊN CƯỜNG ĐỘ</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5" name="Group 5"/>
          <p:cNvGrpSpPr/>
          <p:nvPr/>
        </p:nvGrpSpPr>
        <p:grpSpPr>
          <a:xfrm rot="-10800000">
            <a:off x="-2915828" y="-3678236"/>
            <a:ext cx="12804984" cy="6226137"/>
            <a:chOff x="0" y="0"/>
            <a:chExt cx="11048529" cy="5372100"/>
          </a:xfrm>
        </p:grpSpPr>
        <p:sp>
          <p:nvSpPr>
            <p:cNvPr id="6" name="Freeform 6"/>
            <p:cNvSpPr/>
            <p:nvPr/>
          </p:nvSpPr>
          <p:spPr>
            <a:xfrm>
              <a:off x="0" y="0"/>
              <a:ext cx="11048529" cy="5372100"/>
            </a:xfrm>
            <a:custGeom>
              <a:avLst/>
              <a:gdLst/>
              <a:ahLst/>
              <a:cxnLst/>
              <a:rect l="l" t="t" r="r" b="b"/>
              <a:pathLst>
                <a:path w="11048529" h="5372100">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sp>
      </p:grpSp>
      <p:grpSp>
        <p:nvGrpSpPr>
          <p:cNvPr id="7" name="Group 7"/>
          <p:cNvGrpSpPr/>
          <p:nvPr/>
        </p:nvGrpSpPr>
        <p:grpSpPr>
          <a:xfrm>
            <a:off x="8611724" y="-865713"/>
            <a:ext cx="2695438" cy="2334501"/>
            <a:chOff x="0" y="0"/>
            <a:chExt cx="6202680" cy="5372100"/>
          </a:xfrm>
        </p:grpSpPr>
        <p:sp>
          <p:nvSpPr>
            <p:cNvPr id="8" name="Freeform 8"/>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id="9" name="TextBox 9"/>
          <p:cNvSpPr txBox="1"/>
          <p:nvPr/>
        </p:nvSpPr>
        <p:spPr>
          <a:xfrm>
            <a:off x="2850584" y="717564"/>
            <a:ext cx="4000500" cy="859210"/>
          </a:xfrm>
          <a:prstGeom prst="rect">
            <a:avLst/>
          </a:prstGeom>
        </p:spPr>
        <p:txBody>
          <a:bodyPr wrap="square" lIns="0" tIns="0" rIns="0" bIns="0" rtlCol="0" anchor="t">
            <a:spAutoFit/>
          </a:bodyPr>
          <a:lstStyle/>
          <a:p>
            <a:pPr marL="0" lvl="0" indent="0">
              <a:lnSpc>
                <a:spcPts val="6727"/>
              </a:lnSpc>
              <a:spcBef>
                <a:spcPct val="0"/>
              </a:spcBef>
            </a:pPr>
            <a:r>
              <a:rPr lang="en-US" sz="4000" spc="-51" dirty="0" err="1">
                <a:solidFill>
                  <a:srgbClr val="000000"/>
                </a:solidFill>
                <a:latin typeface="Times New Roman" panose="02020603050405020304" pitchFamily="18" charset="0"/>
                <a:cs typeface="Times New Roman" panose="02020603050405020304" pitchFamily="18" charset="0"/>
              </a:rPr>
              <a:t>Phân</a:t>
            </a:r>
            <a:r>
              <a:rPr lang="en-US" sz="4000" spc="-51" dirty="0">
                <a:solidFill>
                  <a:srgbClr val="000000"/>
                </a:solidFill>
                <a:latin typeface="Times New Roman" panose="02020603050405020304" pitchFamily="18" charset="0"/>
                <a:cs typeface="Times New Roman" panose="02020603050405020304" pitchFamily="18" charset="0"/>
              </a:rPr>
              <a:t> </a:t>
            </a:r>
            <a:r>
              <a:rPr lang="en-US" sz="4000" spc="-51" dirty="0" err="1">
                <a:solidFill>
                  <a:srgbClr val="000000"/>
                </a:solidFill>
                <a:latin typeface="Times New Roman" panose="02020603050405020304" pitchFamily="18" charset="0"/>
                <a:cs typeface="Times New Roman" panose="02020603050405020304" pitchFamily="18" charset="0"/>
              </a:rPr>
              <a:t>ngưỡng</a:t>
            </a:r>
            <a:r>
              <a:rPr lang="en-US" sz="4000" spc="-51" dirty="0">
                <a:solidFill>
                  <a:srgbClr val="000000"/>
                </a:solidFill>
                <a:latin typeface="Times New Roman" panose="02020603050405020304" pitchFamily="18" charset="0"/>
                <a:cs typeface="Times New Roman" panose="02020603050405020304" pitchFamily="18" charset="0"/>
              </a:rPr>
              <a:t> </a:t>
            </a:r>
            <a:r>
              <a:rPr lang="en-US" sz="4000" spc="-51" dirty="0" err="1">
                <a:solidFill>
                  <a:srgbClr val="000000"/>
                </a:solidFill>
                <a:latin typeface="Times New Roman" panose="02020603050405020304" pitchFamily="18" charset="0"/>
                <a:cs typeface="Times New Roman" panose="02020603050405020304" pitchFamily="18" charset="0"/>
              </a:rPr>
              <a:t>ảnh</a:t>
            </a:r>
            <a:endParaRPr lang="en-US" sz="4000" spc="-51" dirty="0">
              <a:solidFill>
                <a:srgbClr val="000000"/>
              </a:solidFill>
              <a:latin typeface="Times New Roman" panose="02020603050405020304" pitchFamily="18" charset="0"/>
              <a:cs typeface="Times New Roman" panose="02020603050405020304" pitchFamily="18" charset="0"/>
            </a:endParaRPr>
          </a:p>
        </p:txBody>
      </p:sp>
      <p:sp>
        <p:nvSpPr>
          <p:cNvPr id="13" name="TextBox 13"/>
          <p:cNvSpPr txBox="1"/>
          <p:nvPr/>
        </p:nvSpPr>
        <p:spPr>
          <a:xfrm>
            <a:off x="19202400" y="8706310"/>
            <a:ext cx="5038322" cy="4873129"/>
          </a:xfrm>
          <a:prstGeom prst="rect">
            <a:avLst/>
          </a:prstGeom>
        </p:spPr>
        <p:txBody>
          <a:bodyPr lIns="0" tIns="0" rIns="0" bIns="0" rtlCol="0" anchor="t">
            <a:spAutoFit/>
          </a:bodyPr>
          <a:lstStyle/>
          <a:p>
            <a:pPr marL="426402" lvl="1" indent="-213201">
              <a:lnSpc>
                <a:spcPts val="2764"/>
              </a:lnSpc>
              <a:buFont typeface="Arial"/>
              <a:buChar char="•"/>
            </a:pPr>
            <a:r>
              <a:rPr lang="en-US" sz="1974" dirty="0" err="1">
                <a:latin typeface="Muli Regular"/>
              </a:rPr>
              <a:t>Phân</a:t>
            </a:r>
            <a:r>
              <a:rPr lang="en-US" sz="1974" dirty="0">
                <a:latin typeface="Muli Regular"/>
              </a:rPr>
              <a:t> </a:t>
            </a:r>
            <a:r>
              <a:rPr lang="en-US" sz="1974" dirty="0" err="1">
                <a:latin typeface="Muli Regular"/>
              </a:rPr>
              <a:t>ngưỡng</a:t>
            </a:r>
            <a:r>
              <a:rPr lang="en-US" sz="1974" dirty="0">
                <a:latin typeface="Muli Regular"/>
              </a:rPr>
              <a:t> Otsu</a:t>
            </a:r>
          </a:p>
          <a:p>
            <a:r>
              <a:rPr lang="en-US" dirty="0"/>
              <a:t>% Load </a:t>
            </a:r>
            <a:r>
              <a:rPr lang="en-US" dirty="0" err="1"/>
              <a:t>ảnh</a:t>
            </a:r>
            <a:endParaRPr lang="en-US" sz="2400" dirty="0"/>
          </a:p>
          <a:p>
            <a:r>
              <a:rPr lang="en-US" dirty="0" err="1"/>
              <a:t>img</a:t>
            </a:r>
            <a:r>
              <a:rPr lang="en-US" dirty="0"/>
              <a:t> = </a:t>
            </a:r>
            <a:r>
              <a:rPr lang="en-US" dirty="0" err="1"/>
              <a:t>imread</a:t>
            </a:r>
            <a:r>
              <a:rPr lang="en-US" dirty="0"/>
              <a:t>('2.jpg');</a:t>
            </a:r>
            <a:endParaRPr lang="en-US" sz="2400" dirty="0"/>
          </a:p>
          <a:p>
            <a:r>
              <a:rPr lang="en-US" dirty="0"/>
              <a:t> </a:t>
            </a:r>
            <a:endParaRPr lang="en-US" sz="2400" dirty="0"/>
          </a:p>
          <a:p>
            <a:r>
              <a:rPr lang="en-US" dirty="0"/>
              <a:t>% </a:t>
            </a:r>
            <a:r>
              <a:rPr lang="en-US" dirty="0" err="1"/>
              <a:t>Chuyển</a:t>
            </a:r>
            <a:r>
              <a:rPr lang="en-US" dirty="0"/>
              <a:t> </a:t>
            </a:r>
            <a:r>
              <a:rPr lang="en-US" dirty="0" err="1"/>
              <a:t>đổi</a:t>
            </a:r>
            <a:r>
              <a:rPr lang="en-US" dirty="0"/>
              <a:t> </a:t>
            </a:r>
            <a:r>
              <a:rPr lang="en-US" dirty="0" err="1"/>
              <a:t>ảnh</a:t>
            </a:r>
            <a:r>
              <a:rPr lang="en-US" dirty="0"/>
              <a:t> sang </a:t>
            </a:r>
            <a:r>
              <a:rPr lang="en-US" dirty="0" err="1"/>
              <a:t>ảnh</a:t>
            </a:r>
            <a:r>
              <a:rPr lang="en-US" dirty="0"/>
              <a:t> grayscale</a:t>
            </a:r>
            <a:endParaRPr lang="en-US" sz="2400" dirty="0"/>
          </a:p>
          <a:p>
            <a:r>
              <a:rPr lang="en-US" dirty="0" err="1"/>
              <a:t>gray_img</a:t>
            </a:r>
            <a:r>
              <a:rPr lang="en-US" dirty="0"/>
              <a:t> = rgb2gray(</a:t>
            </a:r>
            <a:r>
              <a:rPr lang="en-US" dirty="0" err="1"/>
              <a:t>img</a:t>
            </a:r>
            <a:r>
              <a:rPr lang="en-US" dirty="0"/>
              <a:t>);</a:t>
            </a:r>
            <a:endParaRPr lang="en-US" sz="2400" dirty="0"/>
          </a:p>
          <a:p>
            <a:r>
              <a:rPr lang="en-US" dirty="0"/>
              <a:t> </a:t>
            </a:r>
            <a:endParaRPr lang="en-US" sz="2400" dirty="0"/>
          </a:p>
          <a:p>
            <a:r>
              <a:rPr lang="en-US" dirty="0"/>
              <a:t>% </a:t>
            </a:r>
            <a:r>
              <a:rPr lang="en-US" dirty="0" err="1"/>
              <a:t>Áp</a:t>
            </a:r>
            <a:r>
              <a:rPr lang="en-US" dirty="0"/>
              <a:t> </a:t>
            </a:r>
            <a:r>
              <a:rPr lang="en-US" dirty="0" err="1"/>
              <a:t>dụng</a:t>
            </a:r>
            <a:r>
              <a:rPr lang="en-US" dirty="0"/>
              <a:t> </a:t>
            </a:r>
            <a:r>
              <a:rPr lang="en-US" dirty="0" err="1"/>
              <a:t>phân</a:t>
            </a:r>
            <a:r>
              <a:rPr lang="en-US" dirty="0"/>
              <a:t> </a:t>
            </a:r>
            <a:r>
              <a:rPr lang="en-US" dirty="0" err="1"/>
              <a:t>ngưỡng</a:t>
            </a:r>
            <a:r>
              <a:rPr lang="en-US" dirty="0"/>
              <a:t> Otsu</a:t>
            </a:r>
            <a:endParaRPr lang="en-US" sz="2400" dirty="0"/>
          </a:p>
          <a:p>
            <a:r>
              <a:rPr lang="en-US" dirty="0"/>
              <a:t>threshold = </a:t>
            </a:r>
            <a:r>
              <a:rPr lang="en-US" dirty="0" err="1"/>
              <a:t>graythresh</a:t>
            </a:r>
            <a:r>
              <a:rPr lang="en-US" dirty="0"/>
              <a:t>(</a:t>
            </a:r>
            <a:r>
              <a:rPr lang="en-US" dirty="0" err="1"/>
              <a:t>gray_img</a:t>
            </a:r>
            <a:r>
              <a:rPr lang="en-US" dirty="0"/>
              <a:t>);</a:t>
            </a:r>
            <a:endParaRPr lang="en-US" sz="2400" dirty="0"/>
          </a:p>
          <a:p>
            <a:r>
              <a:rPr lang="en-US" dirty="0" err="1"/>
              <a:t>bin_img</a:t>
            </a:r>
            <a:r>
              <a:rPr lang="en-US" dirty="0"/>
              <a:t> = </a:t>
            </a:r>
            <a:r>
              <a:rPr lang="en-US" dirty="0" err="1"/>
              <a:t>imbinarize</a:t>
            </a:r>
            <a:r>
              <a:rPr lang="en-US" dirty="0"/>
              <a:t>(</a:t>
            </a:r>
            <a:r>
              <a:rPr lang="en-US" dirty="0" err="1"/>
              <a:t>gray_img</a:t>
            </a:r>
            <a:r>
              <a:rPr lang="en-US" dirty="0"/>
              <a:t>, threshold);</a:t>
            </a:r>
            <a:endParaRPr lang="en-US" sz="2400" dirty="0"/>
          </a:p>
          <a:p>
            <a:r>
              <a:rPr lang="en-US" dirty="0"/>
              <a:t> </a:t>
            </a:r>
            <a:endParaRPr lang="en-US" sz="2400" dirty="0"/>
          </a:p>
          <a:p>
            <a:r>
              <a:rPr lang="en-US" dirty="0"/>
              <a:t>% </a:t>
            </a:r>
            <a:r>
              <a:rPr lang="en-US" dirty="0" err="1"/>
              <a:t>Hiển</a:t>
            </a:r>
            <a:r>
              <a:rPr lang="en-US" dirty="0"/>
              <a:t> </a:t>
            </a:r>
            <a:r>
              <a:rPr lang="en-US" dirty="0" err="1"/>
              <a:t>thị</a:t>
            </a:r>
            <a:r>
              <a:rPr lang="en-US" dirty="0"/>
              <a:t> </a:t>
            </a:r>
            <a:r>
              <a:rPr lang="en-US" dirty="0" err="1"/>
              <a:t>ảnh</a:t>
            </a:r>
            <a:r>
              <a:rPr lang="en-US" dirty="0"/>
              <a:t> </a:t>
            </a:r>
            <a:r>
              <a:rPr lang="en-US" dirty="0" err="1"/>
              <a:t>gốc</a:t>
            </a:r>
            <a:r>
              <a:rPr lang="en-US" dirty="0"/>
              <a:t> </a:t>
            </a:r>
            <a:r>
              <a:rPr lang="en-US" dirty="0" err="1"/>
              <a:t>và</a:t>
            </a:r>
            <a:r>
              <a:rPr lang="en-US" dirty="0"/>
              <a:t> </a:t>
            </a:r>
            <a:r>
              <a:rPr lang="en-US" dirty="0" err="1"/>
              <a:t>ảnh</a:t>
            </a:r>
            <a:r>
              <a:rPr lang="en-US" dirty="0"/>
              <a:t> </a:t>
            </a:r>
            <a:r>
              <a:rPr lang="en-US" dirty="0" err="1"/>
              <a:t>nhị</a:t>
            </a:r>
            <a:r>
              <a:rPr lang="en-US" dirty="0"/>
              <a:t> </a:t>
            </a:r>
            <a:r>
              <a:rPr lang="en-US" dirty="0" err="1"/>
              <a:t>phân</a:t>
            </a:r>
            <a:endParaRPr lang="en-US" sz="2400" dirty="0"/>
          </a:p>
          <a:p>
            <a:r>
              <a:rPr lang="en-US" dirty="0"/>
              <a:t>subplot(1,2,1), </a:t>
            </a:r>
            <a:r>
              <a:rPr lang="en-US" dirty="0" err="1"/>
              <a:t>imshow</a:t>
            </a:r>
            <a:r>
              <a:rPr lang="en-US" dirty="0"/>
              <a:t>(</a:t>
            </a:r>
            <a:r>
              <a:rPr lang="en-US" dirty="0" err="1"/>
              <a:t>gray_img</a:t>
            </a:r>
            <a:r>
              <a:rPr lang="en-US" dirty="0"/>
              <a:t>);</a:t>
            </a:r>
            <a:endParaRPr lang="en-US" sz="2400" dirty="0"/>
          </a:p>
          <a:p>
            <a:r>
              <a:rPr lang="en-US" dirty="0"/>
              <a:t>title('Original Image');</a:t>
            </a:r>
            <a:endParaRPr lang="en-US" sz="2400" dirty="0"/>
          </a:p>
          <a:p>
            <a:r>
              <a:rPr lang="en-US" dirty="0"/>
              <a:t>subplot(1,2,2), </a:t>
            </a:r>
            <a:r>
              <a:rPr lang="en-US" dirty="0" err="1"/>
              <a:t>imshow</a:t>
            </a:r>
            <a:r>
              <a:rPr lang="en-US" dirty="0"/>
              <a:t>(</a:t>
            </a:r>
            <a:r>
              <a:rPr lang="en-US" dirty="0" err="1"/>
              <a:t>bin_img</a:t>
            </a:r>
            <a:r>
              <a:rPr lang="en-US" dirty="0"/>
              <a:t>);</a:t>
            </a:r>
            <a:endParaRPr lang="en-US" sz="2400" dirty="0"/>
          </a:p>
          <a:p>
            <a:r>
              <a:rPr lang="en-US" dirty="0"/>
              <a:t>title('Otsu </a:t>
            </a:r>
            <a:r>
              <a:rPr lang="en-US" dirty="0" err="1"/>
              <a:t>Thresholded</a:t>
            </a:r>
            <a:r>
              <a:rPr lang="en-US" dirty="0"/>
              <a:t> Image');</a:t>
            </a:r>
            <a:endParaRPr lang="en-US" sz="2400" dirty="0"/>
          </a:p>
          <a:p>
            <a:pPr marL="426402" lvl="1" indent="-213201">
              <a:lnSpc>
                <a:spcPts val="2764"/>
              </a:lnSpc>
              <a:buFont typeface="Arial"/>
              <a:buChar char="•"/>
            </a:pPr>
            <a:endParaRPr lang="en-US" sz="1974" dirty="0">
              <a:latin typeface="Muli Regular"/>
            </a:endParaRPr>
          </a:p>
        </p:txBody>
      </p:sp>
      <p:sp>
        <p:nvSpPr>
          <p:cNvPr id="14" name="TextBox 14"/>
          <p:cNvSpPr txBox="1"/>
          <p:nvPr/>
        </p:nvSpPr>
        <p:spPr>
          <a:xfrm>
            <a:off x="2489652" y="8423052"/>
            <a:ext cx="5054148" cy="359073"/>
          </a:xfrm>
          <a:prstGeom prst="rect">
            <a:avLst/>
          </a:prstGeom>
        </p:spPr>
        <p:txBody>
          <a:bodyPr lIns="0" tIns="0" rIns="0" bIns="0" rtlCol="0" anchor="t">
            <a:spAutoFit/>
          </a:bodyPr>
          <a:lstStyle/>
          <a:p>
            <a:pPr marL="426402" lvl="1" indent="-213201">
              <a:lnSpc>
                <a:spcPts val="2764"/>
              </a:lnSpc>
              <a:buFont typeface="Arial"/>
              <a:buChar char="•"/>
            </a:pPr>
            <a:r>
              <a:rPr lang="en-US" sz="3200" dirty="0" err="1">
                <a:solidFill>
                  <a:schemeClr val="bg1"/>
                </a:solidFill>
                <a:latin typeface="Times New Roman" panose="02020603050405020304" pitchFamily="18" charset="0"/>
                <a:cs typeface="Times New Roman" panose="02020603050405020304" pitchFamily="18" charset="0"/>
              </a:rPr>
              <a:t>Phân</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ngưỡng</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Cố</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định</a:t>
            </a:r>
            <a:endParaRPr lang="en-US" sz="3200" dirty="0">
              <a:solidFill>
                <a:schemeClr val="bg1"/>
              </a:solidFill>
              <a:latin typeface="Times New Roman" panose="02020603050405020304" pitchFamily="18" charset="0"/>
              <a:cs typeface="Times New Roman" panose="02020603050405020304" pitchFamily="18" charset="0"/>
            </a:endParaRPr>
          </a:p>
        </p:txBody>
      </p:sp>
      <p:pic>
        <p:nvPicPr>
          <p:cNvPr id="16" name="Picture 15"/>
          <p:cNvPicPr/>
          <p:nvPr/>
        </p:nvPicPr>
        <p:blipFill>
          <a:blip r:embed="rId2"/>
          <a:stretch>
            <a:fillRect/>
          </a:stretch>
        </p:blipFill>
        <p:spPr>
          <a:xfrm>
            <a:off x="1600200" y="2991014"/>
            <a:ext cx="5943600" cy="5318760"/>
          </a:xfrm>
          <a:prstGeom prst="rect">
            <a:avLst/>
          </a:prstGeom>
        </p:spPr>
      </p:pic>
      <p:pic>
        <p:nvPicPr>
          <p:cNvPr id="17" name="Picture 16"/>
          <p:cNvPicPr/>
          <p:nvPr/>
        </p:nvPicPr>
        <p:blipFill>
          <a:blip r:embed="rId3"/>
          <a:stretch>
            <a:fillRect/>
          </a:stretch>
        </p:blipFill>
        <p:spPr>
          <a:xfrm>
            <a:off x="8839200" y="2781300"/>
            <a:ext cx="5943600" cy="5328920"/>
          </a:xfrm>
          <a:prstGeom prst="rect">
            <a:avLst/>
          </a:prstGeom>
        </p:spPr>
      </p:pic>
      <p:grpSp>
        <p:nvGrpSpPr>
          <p:cNvPr id="18" name="Group 17"/>
          <p:cNvGrpSpPr/>
          <p:nvPr/>
        </p:nvGrpSpPr>
        <p:grpSpPr>
          <a:xfrm>
            <a:off x="12192000" y="451419"/>
            <a:ext cx="5553423" cy="842932"/>
            <a:chOff x="914400" y="800100"/>
            <a:chExt cx="5553423" cy="842932"/>
          </a:xfrm>
        </p:grpSpPr>
        <p:pic>
          <p:nvPicPr>
            <p:cNvPr id="19" name="Picture 18">
              <a:extLst>
                <a:ext uri="{FF2B5EF4-FFF2-40B4-BE49-F238E27FC236}">
                  <a16:creationId xmlns:a16="http://schemas.microsoft.com/office/drawing/2014/main" id="{BD812114-FF7C-870B-3CA3-56E3F050DD6B}"/>
                </a:ext>
              </a:extLst>
            </p:cNvPr>
            <p:cNvPicPr>
              <a:picLocks noChangeAspect="1"/>
            </p:cNvPicPr>
            <p:nvPr/>
          </p:nvPicPr>
          <p:blipFill>
            <a:blip r:embed="rId4"/>
            <a:stretch>
              <a:fillRect/>
            </a:stretch>
          </p:blipFill>
          <p:spPr>
            <a:xfrm>
              <a:off x="914400" y="800100"/>
              <a:ext cx="978508" cy="842932"/>
            </a:xfrm>
            <a:prstGeom prst="rect">
              <a:avLst/>
            </a:prstGeom>
          </p:spPr>
        </p:pic>
        <p:sp>
          <p:nvSpPr>
            <p:cNvPr id="20" name="TextBox 19"/>
            <p:cNvSpPr txBox="1"/>
            <p:nvPr/>
          </p:nvSpPr>
          <p:spPr>
            <a:xfrm>
              <a:off x="1918308" y="1036900"/>
              <a:ext cx="4549515" cy="369332"/>
            </a:xfrm>
            <a:prstGeom prst="rect">
              <a:avLst/>
            </a:prstGeom>
            <a:noFill/>
          </p:spPr>
          <p:txBody>
            <a:bodyPr wrap="none" rtlCol="0">
              <a:spAutoFit/>
            </a:bodyPr>
            <a:lstStyle/>
            <a:p>
              <a:r>
                <a:rPr lang="en-US" b="1" dirty="0">
                  <a:solidFill>
                    <a:schemeClr val="bg1"/>
                  </a:solidFill>
                </a:rPr>
                <a:t>TRƯỜNG ĐH SƯ PHẠM KỸ THUẬT VĨNH LONG</a:t>
              </a:r>
            </a:p>
          </p:txBody>
        </p:sp>
      </p:grpSp>
      <p:sp>
        <p:nvSpPr>
          <p:cNvPr id="21" name="TextBox 13"/>
          <p:cNvSpPr txBox="1"/>
          <p:nvPr/>
        </p:nvSpPr>
        <p:spPr>
          <a:xfrm>
            <a:off x="9837987" y="8343618"/>
            <a:ext cx="5038322" cy="359073"/>
          </a:xfrm>
          <a:prstGeom prst="rect">
            <a:avLst/>
          </a:prstGeom>
        </p:spPr>
        <p:txBody>
          <a:bodyPr lIns="0" tIns="0" rIns="0" bIns="0" rtlCol="0" anchor="t">
            <a:spAutoFit/>
          </a:bodyPr>
          <a:lstStyle/>
          <a:p>
            <a:pPr marL="426402" lvl="1" indent="-213201">
              <a:lnSpc>
                <a:spcPts val="2764"/>
              </a:lnSpc>
              <a:buFont typeface="Arial"/>
              <a:buChar char="•"/>
            </a:pPr>
            <a:r>
              <a:rPr lang="en-US" sz="3200" dirty="0" err="1">
                <a:solidFill>
                  <a:schemeClr val="bg1"/>
                </a:solidFill>
                <a:latin typeface="Times New Roman" panose="02020603050405020304" pitchFamily="18" charset="0"/>
                <a:cs typeface="Times New Roman" panose="02020603050405020304" pitchFamily="18" charset="0"/>
              </a:rPr>
              <a:t>Phân</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ngưỡng</a:t>
            </a:r>
            <a:r>
              <a:rPr lang="en-US" sz="3200" dirty="0">
                <a:solidFill>
                  <a:schemeClr val="bg1"/>
                </a:solidFill>
                <a:latin typeface="Times New Roman" panose="02020603050405020304" pitchFamily="18" charset="0"/>
                <a:cs typeface="Times New Roman" panose="02020603050405020304" pitchFamily="18" charset="0"/>
              </a:rPr>
              <a:t> Otsu</a:t>
            </a:r>
          </a:p>
        </p:txBody>
      </p:sp>
      <p:sp>
        <p:nvSpPr>
          <p:cNvPr id="22" name="TextBox 14"/>
          <p:cNvSpPr txBox="1"/>
          <p:nvPr/>
        </p:nvSpPr>
        <p:spPr>
          <a:xfrm>
            <a:off x="-5054148" y="9334500"/>
            <a:ext cx="5054148" cy="4873129"/>
          </a:xfrm>
          <a:prstGeom prst="rect">
            <a:avLst/>
          </a:prstGeom>
        </p:spPr>
        <p:txBody>
          <a:bodyPr lIns="0" tIns="0" rIns="0" bIns="0" rtlCol="0" anchor="t">
            <a:spAutoFit/>
          </a:bodyPr>
          <a:lstStyle/>
          <a:p>
            <a:pPr marL="426402" lvl="1" indent="-213201">
              <a:lnSpc>
                <a:spcPts val="2764"/>
              </a:lnSpc>
              <a:buFont typeface="Arial"/>
              <a:buChar char="•"/>
            </a:pPr>
            <a:r>
              <a:rPr lang="en-US" sz="1974" dirty="0" err="1">
                <a:latin typeface="Muli Regular"/>
              </a:rPr>
              <a:t>Phân</a:t>
            </a:r>
            <a:r>
              <a:rPr lang="en-US" sz="1974" dirty="0">
                <a:latin typeface="Muli Regular"/>
              </a:rPr>
              <a:t> </a:t>
            </a:r>
            <a:r>
              <a:rPr lang="en-US" sz="1974" dirty="0" err="1">
                <a:latin typeface="Muli Regular"/>
              </a:rPr>
              <a:t>ngưỡng</a:t>
            </a:r>
            <a:r>
              <a:rPr lang="en-US" sz="1974" dirty="0">
                <a:latin typeface="Muli Regular"/>
              </a:rPr>
              <a:t> </a:t>
            </a:r>
            <a:r>
              <a:rPr lang="en-US" sz="1974" dirty="0" err="1">
                <a:latin typeface="Muli Regular"/>
              </a:rPr>
              <a:t>Cố</a:t>
            </a:r>
            <a:r>
              <a:rPr lang="en-US" sz="1974" dirty="0">
                <a:latin typeface="Muli Regular"/>
              </a:rPr>
              <a:t> </a:t>
            </a:r>
            <a:r>
              <a:rPr lang="en-US" sz="1974" dirty="0" err="1">
                <a:latin typeface="Muli Regular"/>
              </a:rPr>
              <a:t>định</a:t>
            </a:r>
            <a:endParaRPr lang="en-US" sz="1974" dirty="0">
              <a:latin typeface="Muli Regular"/>
            </a:endParaRPr>
          </a:p>
          <a:p>
            <a:r>
              <a:rPr lang="en-US" dirty="0"/>
              <a:t>% Load </a:t>
            </a:r>
            <a:r>
              <a:rPr lang="en-US" dirty="0" err="1"/>
              <a:t>ảnh</a:t>
            </a:r>
            <a:r>
              <a:rPr lang="en-US" dirty="0"/>
              <a:t> </a:t>
            </a:r>
            <a:r>
              <a:rPr lang="en-US" dirty="0" err="1"/>
              <a:t>và</a:t>
            </a:r>
            <a:r>
              <a:rPr lang="en-US" dirty="0"/>
              <a:t> </a:t>
            </a:r>
            <a:r>
              <a:rPr lang="en-US" dirty="0" err="1"/>
              <a:t>chuyển</a:t>
            </a:r>
            <a:r>
              <a:rPr lang="en-US" dirty="0"/>
              <a:t> </a:t>
            </a:r>
            <a:r>
              <a:rPr lang="en-US" dirty="0" err="1"/>
              <a:t>đổi</a:t>
            </a:r>
            <a:r>
              <a:rPr lang="en-US" dirty="0"/>
              <a:t> sang </a:t>
            </a:r>
            <a:r>
              <a:rPr lang="en-US" dirty="0" err="1"/>
              <a:t>ảnh</a:t>
            </a:r>
            <a:r>
              <a:rPr lang="en-US" dirty="0"/>
              <a:t> </a:t>
            </a:r>
            <a:r>
              <a:rPr lang="en-US" dirty="0" err="1"/>
              <a:t>xám</a:t>
            </a:r>
            <a:endParaRPr lang="en-US" sz="2400" dirty="0"/>
          </a:p>
          <a:p>
            <a:r>
              <a:rPr lang="en-US" dirty="0" err="1"/>
              <a:t>img</a:t>
            </a:r>
            <a:r>
              <a:rPr lang="en-US" dirty="0"/>
              <a:t> = </a:t>
            </a:r>
            <a:r>
              <a:rPr lang="en-US" dirty="0" err="1"/>
              <a:t>imread</a:t>
            </a:r>
            <a:r>
              <a:rPr lang="en-US" dirty="0"/>
              <a:t>('2.jpg');</a:t>
            </a:r>
            <a:endParaRPr lang="en-US" sz="2400" dirty="0"/>
          </a:p>
          <a:p>
            <a:r>
              <a:rPr lang="en-US" dirty="0" err="1"/>
              <a:t>img_gray</a:t>
            </a:r>
            <a:r>
              <a:rPr lang="en-US" dirty="0"/>
              <a:t> = rgb2gray(</a:t>
            </a:r>
            <a:r>
              <a:rPr lang="en-US" dirty="0" err="1"/>
              <a:t>img</a:t>
            </a:r>
            <a:r>
              <a:rPr lang="en-US" dirty="0"/>
              <a:t>);</a:t>
            </a:r>
            <a:endParaRPr lang="en-US" sz="2400" dirty="0"/>
          </a:p>
          <a:p>
            <a:r>
              <a:rPr lang="en-US" dirty="0"/>
              <a:t>% </a:t>
            </a:r>
            <a:r>
              <a:rPr lang="en-US" dirty="0" err="1"/>
              <a:t>Chuyển</a:t>
            </a:r>
            <a:r>
              <a:rPr lang="en-US" dirty="0"/>
              <a:t> </a:t>
            </a:r>
            <a:r>
              <a:rPr lang="en-US" dirty="0" err="1"/>
              <a:t>đổi</a:t>
            </a:r>
            <a:r>
              <a:rPr lang="en-US" dirty="0"/>
              <a:t> </a:t>
            </a:r>
            <a:r>
              <a:rPr lang="en-US" dirty="0" err="1"/>
              <a:t>ảnh</a:t>
            </a:r>
            <a:r>
              <a:rPr lang="en-US" dirty="0"/>
              <a:t> </a:t>
            </a:r>
            <a:r>
              <a:rPr lang="en-US" dirty="0" err="1"/>
              <a:t>xám</a:t>
            </a:r>
            <a:r>
              <a:rPr lang="en-US" dirty="0"/>
              <a:t> </a:t>
            </a:r>
            <a:r>
              <a:rPr lang="en-US" dirty="0" err="1"/>
              <a:t>thành</a:t>
            </a:r>
            <a:r>
              <a:rPr lang="en-US" dirty="0"/>
              <a:t> </a:t>
            </a:r>
            <a:r>
              <a:rPr lang="en-US" dirty="0" err="1"/>
              <a:t>ảnh</a:t>
            </a:r>
            <a:r>
              <a:rPr lang="en-US" dirty="0"/>
              <a:t> </a:t>
            </a:r>
            <a:r>
              <a:rPr lang="en-US" dirty="0" err="1"/>
              <a:t>nhị</a:t>
            </a:r>
            <a:r>
              <a:rPr lang="en-US" dirty="0"/>
              <a:t> </a:t>
            </a:r>
            <a:r>
              <a:rPr lang="en-US" dirty="0" err="1"/>
              <a:t>phân</a:t>
            </a:r>
            <a:r>
              <a:rPr lang="en-US" dirty="0"/>
              <a:t> </a:t>
            </a:r>
            <a:r>
              <a:rPr lang="en-US" dirty="0" err="1"/>
              <a:t>với</a:t>
            </a:r>
            <a:r>
              <a:rPr lang="en-US" dirty="0"/>
              <a:t> </a:t>
            </a:r>
            <a:r>
              <a:rPr lang="en-US" dirty="0" err="1"/>
              <a:t>ngưỡng</a:t>
            </a:r>
            <a:r>
              <a:rPr lang="en-US" dirty="0"/>
              <a:t> 0.5</a:t>
            </a:r>
            <a:endParaRPr lang="en-US" sz="2400" dirty="0"/>
          </a:p>
          <a:p>
            <a:r>
              <a:rPr lang="en-US" dirty="0"/>
              <a:t>level = 0.5;</a:t>
            </a:r>
            <a:endParaRPr lang="en-US" sz="2400" dirty="0"/>
          </a:p>
          <a:p>
            <a:r>
              <a:rPr lang="en-US" dirty="0" err="1"/>
              <a:t>img_binary</a:t>
            </a:r>
            <a:r>
              <a:rPr lang="en-US" dirty="0"/>
              <a:t> = im2bw(</a:t>
            </a:r>
            <a:r>
              <a:rPr lang="en-US" dirty="0" err="1"/>
              <a:t>img_gray</a:t>
            </a:r>
            <a:r>
              <a:rPr lang="en-US" dirty="0"/>
              <a:t>, level);</a:t>
            </a:r>
            <a:endParaRPr lang="en-US" sz="2400" dirty="0"/>
          </a:p>
          <a:p>
            <a:r>
              <a:rPr lang="en-US" dirty="0"/>
              <a:t>% </a:t>
            </a:r>
            <a:r>
              <a:rPr lang="en-US" dirty="0" err="1"/>
              <a:t>Hiển</a:t>
            </a:r>
            <a:r>
              <a:rPr lang="en-US" dirty="0"/>
              <a:t> </a:t>
            </a:r>
            <a:r>
              <a:rPr lang="en-US" dirty="0" err="1"/>
              <a:t>thị</a:t>
            </a:r>
            <a:r>
              <a:rPr lang="en-US" dirty="0"/>
              <a:t> </a:t>
            </a:r>
            <a:r>
              <a:rPr lang="en-US" dirty="0" err="1"/>
              <a:t>ảnh</a:t>
            </a:r>
            <a:r>
              <a:rPr lang="en-US" dirty="0"/>
              <a:t> </a:t>
            </a:r>
            <a:r>
              <a:rPr lang="en-US" dirty="0" err="1"/>
              <a:t>gốc</a:t>
            </a:r>
            <a:r>
              <a:rPr lang="en-US" dirty="0"/>
              <a:t> </a:t>
            </a:r>
            <a:r>
              <a:rPr lang="en-US" dirty="0" err="1"/>
              <a:t>và</a:t>
            </a:r>
            <a:r>
              <a:rPr lang="en-US" dirty="0"/>
              <a:t> </a:t>
            </a:r>
            <a:r>
              <a:rPr lang="en-US" dirty="0" err="1"/>
              <a:t>ảnh</a:t>
            </a:r>
            <a:r>
              <a:rPr lang="en-US" dirty="0"/>
              <a:t> </a:t>
            </a:r>
            <a:r>
              <a:rPr lang="en-US" dirty="0" err="1"/>
              <a:t>nhị</a:t>
            </a:r>
            <a:r>
              <a:rPr lang="en-US" dirty="0"/>
              <a:t> </a:t>
            </a:r>
            <a:r>
              <a:rPr lang="en-US" dirty="0" err="1"/>
              <a:t>phân</a:t>
            </a:r>
            <a:endParaRPr lang="en-US" sz="2400" dirty="0"/>
          </a:p>
          <a:p>
            <a:r>
              <a:rPr lang="en-US" dirty="0"/>
              <a:t>figure;</a:t>
            </a:r>
            <a:endParaRPr lang="en-US" sz="2400" dirty="0"/>
          </a:p>
          <a:p>
            <a:r>
              <a:rPr lang="en-US" dirty="0"/>
              <a:t>subplot(1, 2, 1);</a:t>
            </a:r>
            <a:endParaRPr lang="en-US" sz="2400" dirty="0"/>
          </a:p>
          <a:p>
            <a:r>
              <a:rPr lang="en-US" dirty="0" err="1"/>
              <a:t>imshow</a:t>
            </a:r>
            <a:r>
              <a:rPr lang="en-US" dirty="0"/>
              <a:t>(</a:t>
            </a:r>
            <a:r>
              <a:rPr lang="en-US" dirty="0" err="1"/>
              <a:t>img_gray</a:t>
            </a:r>
            <a:r>
              <a:rPr lang="en-US" dirty="0"/>
              <a:t>);</a:t>
            </a:r>
            <a:endParaRPr lang="en-US" sz="2400" dirty="0"/>
          </a:p>
          <a:p>
            <a:r>
              <a:rPr lang="en-US" dirty="0"/>
              <a:t>title('Original Image');</a:t>
            </a:r>
            <a:endParaRPr lang="en-US" sz="2400" dirty="0"/>
          </a:p>
          <a:p>
            <a:r>
              <a:rPr lang="en-US" dirty="0"/>
              <a:t>subplot(1, 2, 2);</a:t>
            </a:r>
            <a:endParaRPr lang="en-US" sz="2400" dirty="0"/>
          </a:p>
          <a:p>
            <a:r>
              <a:rPr lang="en-US" dirty="0" err="1"/>
              <a:t>imshow</a:t>
            </a:r>
            <a:r>
              <a:rPr lang="en-US" dirty="0"/>
              <a:t>(</a:t>
            </a:r>
            <a:r>
              <a:rPr lang="en-US" dirty="0" err="1"/>
              <a:t>img_binary</a:t>
            </a:r>
            <a:r>
              <a:rPr lang="en-US" dirty="0"/>
              <a:t>);</a:t>
            </a:r>
            <a:endParaRPr lang="en-US" sz="2400" dirty="0"/>
          </a:p>
          <a:p>
            <a:r>
              <a:rPr lang="en-US" dirty="0"/>
              <a:t>title('Binary Image');</a:t>
            </a:r>
            <a:endParaRPr lang="en-US" sz="2400" dirty="0"/>
          </a:p>
          <a:p>
            <a:pPr marL="426402" lvl="1" indent="-213201">
              <a:lnSpc>
                <a:spcPts val="2764"/>
              </a:lnSpc>
              <a:buFont typeface="Arial"/>
              <a:buChar char="•"/>
            </a:pPr>
            <a:endParaRPr lang="en-US" sz="1974" dirty="0">
              <a:latin typeface="Muli Regul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rot="-10800000">
            <a:off x="-1306086" y="4784384"/>
            <a:ext cx="4985461" cy="4317433"/>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5" name="Group 5"/>
          <p:cNvGrpSpPr/>
          <p:nvPr/>
        </p:nvGrpSpPr>
        <p:grpSpPr>
          <a:xfrm rot="-10800000">
            <a:off x="3061137" y="7468788"/>
            <a:ext cx="3480308" cy="3013963"/>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7" name="Group 7"/>
          <p:cNvGrpSpPr/>
          <p:nvPr/>
        </p:nvGrpSpPr>
        <p:grpSpPr>
          <a:xfrm rot="-10800000">
            <a:off x="2780085" y="4005595"/>
            <a:ext cx="1798578" cy="1557577"/>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9" name="Group 9"/>
          <p:cNvGrpSpPr/>
          <p:nvPr/>
        </p:nvGrpSpPr>
        <p:grpSpPr>
          <a:xfrm rot="-10800000">
            <a:off x="300983" y="7795449"/>
            <a:ext cx="3378391" cy="2925703"/>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23" name="Group 22"/>
          <p:cNvGrpSpPr/>
          <p:nvPr/>
        </p:nvGrpSpPr>
        <p:grpSpPr>
          <a:xfrm>
            <a:off x="902661" y="707395"/>
            <a:ext cx="5553423" cy="842932"/>
            <a:chOff x="914400" y="800100"/>
            <a:chExt cx="5553423" cy="842932"/>
          </a:xfrm>
        </p:grpSpPr>
        <p:pic>
          <p:nvPicPr>
            <p:cNvPr id="24" name="Picture 23">
              <a:extLst>
                <a:ext uri="{FF2B5EF4-FFF2-40B4-BE49-F238E27FC236}">
                  <a16:creationId xmlns:a16="http://schemas.microsoft.com/office/drawing/2014/main" id="{BD812114-FF7C-870B-3CA3-56E3F050DD6B}"/>
                </a:ext>
              </a:extLst>
            </p:cNvPr>
            <p:cNvPicPr>
              <a:picLocks noChangeAspect="1"/>
            </p:cNvPicPr>
            <p:nvPr/>
          </p:nvPicPr>
          <p:blipFill>
            <a:blip r:embed="rId2"/>
            <a:stretch>
              <a:fillRect/>
            </a:stretch>
          </p:blipFill>
          <p:spPr>
            <a:xfrm>
              <a:off x="914400" y="800100"/>
              <a:ext cx="978508" cy="842932"/>
            </a:xfrm>
            <a:prstGeom prst="rect">
              <a:avLst/>
            </a:prstGeom>
          </p:spPr>
        </p:pic>
        <p:sp>
          <p:nvSpPr>
            <p:cNvPr id="25" name="TextBox 24"/>
            <p:cNvSpPr txBox="1"/>
            <p:nvPr/>
          </p:nvSpPr>
          <p:spPr>
            <a:xfrm>
              <a:off x="1918308" y="1036900"/>
              <a:ext cx="4549515" cy="369332"/>
            </a:xfrm>
            <a:prstGeom prst="rect">
              <a:avLst/>
            </a:prstGeom>
            <a:noFill/>
          </p:spPr>
          <p:txBody>
            <a:bodyPr wrap="none" rtlCol="0">
              <a:spAutoFit/>
            </a:bodyPr>
            <a:lstStyle/>
            <a:p>
              <a:r>
                <a:rPr lang="en-US" b="1" dirty="0"/>
                <a:t>TRƯỜNG ĐH SƯ PHẠM KỸ THUẬT VĨNH LONG</a:t>
              </a:r>
            </a:p>
          </p:txBody>
        </p:sp>
      </p:grpSp>
      <p:sp>
        <p:nvSpPr>
          <p:cNvPr id="15" name="TextBox 14"/>
          <p:cNvSpPr txBox="1"/>
          <p:nvPr/>
        </p:nvSpPr>
        <p:spPr>
          <a:xfrm>
            <a:off x="3061136" y="2099979"/>
            <a:ext cx="4254274" cy="830997"/>
          </a:xfrm>
          <a:prstGeom prst="rect">
            <a:avLst/>
          </a:prstGeom>
          <a:noFill/>
        </p:spPr>
        <p:txBody>
          <a:bodyPr wrap="square" rtlCol="0">
            <a:spAutoFit/>
          </a:bodyPr>
          <a:lstStyle/>
          <a:p>
            <a:r>
              <a:rPr lang="en-US" sz="4800" dirty="0"/>
              <a:t>2. </a:t>
            </a:r>
            <a:r>
              <a:rPr lang="en-US" sz="4800" dirty="0" err="1"/>
              <a:t>Ngưỡng</a:t>
            </a:r>
            <a:r>
              <a:rPr lang="en-US" sz="4800" dirty="0"/>
              <a:t> </a:t>
            </a:r>
            <a:r>
              <a:rPr lang="en-US" sz="4800" dirty="0" err="1"/>
              <a:t>đơn</a:t>
            </a:r>
            <a:endParaRPr lang="en-US" sz="4800" dirty="0"/>
          </a:p>
        </p:txBody>
      </p:sp>
      <p:sp>
        <p:nvSpPr>
          <p:cNvPr id="2" name="TextBox 1"/>
          <p:cNvSpPr txBox="1"/>
          <p:nvPr/>
        </p:nvSpPr>
        <p:spPr>
          <a:xfrm>
            <a:off x="5638800" y="3543300"/>
            <a:ext cx="11963400" cy="923330"/>
          </a:xfrm>
          <a:prstGeom prst="rect">
            <a:avLst/>
          </a:prstGeom>
          <a:noFill/>
        </p:spPr>
        <p:txBody>
          <a:bodyPr wrap="square" rtlCol="0">
            <a:spAutoFit/>
          </a:bodyPr>
          <a:lstStyle/>
          <a:p>
            <a:r>
              <a:rPr lang="en-US"/>
              <a:t>Ngưỡng đơn là một phương pháp phân ngưỡng ảnh đơn giản, trong đó tất cả các điểm ảnh có giá trị lớn hơn ngưỡng được chọn sẽ được gán cho một giá trị mới (ví dụ như giá trị màu trắng), trong khi tất cả các điểm ảnh có giá trị nhỏ hơn ngưỡng sẽ được gán cho một giá trị khác (ví dụ như giá trị màu đen).</a:t>
            </a:r>
          </a:p>
        </p:txBody>
      </p:sp>
      <p:pic>
        <p:nvPicPr>
          <p:cNvPr id="18" name="Picture 17"/>
          <p:cNvPicPr/>
          <p:nvPr/>
        </p:nvPicPr>
        <p:blipFill>
          <a:blip r:embed="rId3"/>
          <a:stretch>
            <a:fillRect/>
          </a:stretch>
        </p:blipFill>
        <p:spPr>
          <a:xfrm>
            <a:off x="9301599" y="4646745"/>
            <a:ext cx="5943600" cy="5248910"/>
          </a:xfrm>
          <a:prstGeom prst="rect">
            <a:avLst/>
          </a:prstGeom>
        </p:spPr>
      </p:pic>
    </p:spTree>
    <p:extLst>
      <p:ext uri="{BB962C8B-B14F-4D97-AF65-F5344CB8AC3E}">
        <p14:creationId xmlns:p14="http://schemas.microsoft.com/office/powerpoint/2010/main" val="2845057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20878800" y="-3695700"/>
            <a:ext cx="6210236" cy="537809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4" name="Group 4"/>
          <p:cNvGrpSpPr/>
          <p:nvPr/>
        </p:nvGrpSpPr>
        <p:grpSpPr>
          <a:xfrm>
            <a:off x="19302843" y="-2871424"/>
            <a:ext cx="3151914" cy="272957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10" name="TextBox 10"/>
          <p:cNvSpPr txBox="1"/>
          <p:nvPr/>
        </p:nvSpPr>
        <p:spPr>
          <a:xfrm>
            <a:off x="846358" y="569485"/>
            <a:ext cx="16916400" cy="884858"/>
          </a:xfrm>
          <a:prstGeom prst="rect">
            <a:avLst/>
          </a:prstGeom>
        </p:spPr>
        <p:txBody>
          <a:bodyPr wrap="square" lIns="0" tIns="0" rIns="0" bIns="0" rtlCol="0" anchor="t">
            <a:spAutoFit/>
          </a:bodyPr>
          <a:lstStyle/>
          <a:p>
            <a:pPr>
              <a:lnSpc>
                <a:spcPts val="6869"/>
              </a:lnSpc>
              <a:spcBef>
                <a:spcPct val="0"/>
              </a:spcBef>
            </a:pPr>
            <a:r>
              <a:rPr lang="en-US" sz="5724" spc="-57" dirty="0">
                <a:solidFill>
                  <a:srgbClr val="F4F4F4"/>
                </a:solidFill>
                <a:latin typeface="Muli Bold"/>
              </a:rPr>
              <a:t>So </a:t>
            </a:r>
            <a:r>
              <a:rPr lang="en-US" sz="5724" spc="-57" dirty="0" err="1">
                <a:solidFill>
                  <a:srgbClr val="F4F4F4"/>
                </a:solidFill>
                <a:latin typeface="Muli Bold"/>
              </a:rPr>
              <a:t>sánh</a:t>
            </a:r>
            <a:r>
              <a:rPr lang="en-US" sz="5724" spc="-57" dirty="0">
                <a:solidFill>
                  <a:srgbClr val="F4F4F4"/>
                </a:solidFill>
                <a:latin typeface="Muli Bold"/>
              </a:rPr>
              <a:t> </a:t>
            </a:r>
            <a:r>
              <a:rPr lang="en-US" sz="5724" spc="-57" dirty="0" err="1">
                <a:solidFill>
                  <a:srgbClr val="F4F4F4"/>
                </a:solidFill>
                <a:latin typeface="Muli Bold"/>
              </a:rPr>
              <a:t>phân</a:t>
            </a:r>
            <a:r>
              <a:rPr lang="en-US" sz="5724" spc="-57" dirty="0">
                <a:solidFill>
                  <a:srgbClr val="F4F4F4"/>
                </a:solidFill>
                <a:latin typeface="Muli Bold"/>
              </a:rPr>
              <a:t> </a:t>
            </a:r>
            <a:r>
              <a:rPr lang="en-US" sz="5724" spc="-57" dirty="0" err="1">
                <a:solidFill>
                  <a:srgbClr val="F4F4F4"/>
                </a:solidFill>
                <a:latin typeface="Muli Bold"/>
              </a:rPr>
              <a:t>ngưỡng</a:t>
            </a:r>
            <a:r>
              <a:rPr lang="en-US" sz="5724" spc="-57" dirty="0">
                <a:solidFill>
                  <a:srgbClr val="F4F4F4"/>
                </a:solidFill>
                <a:latin typeface="Muli Bold"/>
              </a:rPr>
              <a:t> </a:t>
            </a:r>
            <a:r>
              <a:rPr lang="en-US" sz="5724" spc="-57" dirty="0" err="1">
                <a:solidFill>
                  <a:srgbClr val="F4F4F4"/>
                </a:solidFill>
                <a:latin typeface="Muli Bold"/>
              </a:rPr>
              <a:t>ảnh</a:t>
            </a:r>
            <a:r>
              <a:rPr lang="en-US" sz="5724" spc="-57" dirty="0">
                <a:solidFill>
                  <a:srgbClr val="F4F4F4"/>
                </a:solidFill>
                <a:latin typeface="Muli Bold"/>
              </a:rPr>
              <a:t> </a:t>
            </a:r>
            <a:r>
              <a:rPr lang="en-US" sz="5724" spc="-57" dirty="0" err="1">
                <a:solidFill>
                  <a:srgbClr val="F4F4F4"/>
                </a:solidFill>
                <a:latin typeface="Muli Bold"/>
              </a:rPr>
              <a:t>và</a:t>
            </a:r>
            <a:r>
              <a:rPr lang="en-US" sz="5724" spc="-57" dirty="0">
                <a:solidFill>
                  <a:srgbClr val="F4F4F4"/>
                </a:solidFill>
                <a:latin typeface="Muli Bold"/>
              </a:rPr>
              <a:t> </a:t>
            </a:r>
            <a:r>
              <a:rPr lang="en-US" sz="5724" spc="-57" dirty="0" err="1">
                <a:solidFill>
                  <a:srgbClr val="F4F4F4"/>
                </a:solidFill>
                <a:latin typeface="Muli Bold"/>
              </a:rPr>
              <a:t>ngưỡng</a:t>
            </a:r>
            <a:r>
              <a:rPr lang="en-US" sz="5724" spc="-57" dirty="0">
                <a:solidFill>
                  <a:srgbClr val="F4F4F4"/>
                </a:solidFill>
                <a:latin typeface="Muli Bold"/>
              </a:rPr>
              <a:t> </a:t>
            </a:r>
            <a:r>
              <a:rPr lang="en-US" sz="5724" spc="-57" dirty="0" err="1">
                <a:solidFill>
                  <a:srgbClr val="F4F4F4"/>
                </a:solidFill>
                <a:latin typeface="Muli Bold"/>
              </a:rPr>
              <a:t>đơn</a:t>
            </a:r>
            <a:endParaRPr lang="en-US" sz="5724" spc="-57" dirty="0">
              <a:solidFill>
                <a:srgbClr val="F4F4F4"/>
              </a:solidFill>
              <a:latin typeface="Muli Bold"/>
            </a:endParaRPr>
          </a:p>
        </p:txBody>
      </p:sp>
      <p:graphicFrame>
        <p:nvGraphicFramePr>
          <p:cNvPr id="12" name="Table 11"/>
          <p:cNvGraphicFramePr>
            <a:graphicFrameLocks noGrp="1"/>
          </p:cNvGraphicFramePr>
          <p:nvPr>
            <p:extLst>
              <p:ext uri="{D42A27DB-BD31-4B8C-83A1-F6EECF244321}">
                <p14:modId xmlns:p14="http://schemas.microsoft.com/office/powerpoint/2010/main" val="3858461644"/>
              </p:ext>
            </p:extLst>
          </p:nvPr>
        </p:nvGraphicFramePr>
        <p:xfrm>
          <a:off x="6282152" y="1682393"/>
          <a:ext cx="11062334" cy="7680581"/>
        </p:xfrm>
        <a:graphic>
          <a:graphicData uri="http://schemas.openxmlformats.org/drawingml/2006/table">
            <a:tbl>
              <a:tblPr firstRow="1" firstCol="1" bandRow="1">
                <a:tableStyleId>{BDBED569-4797-4DF1-A0F4-6AAB3CD982D8}</a:tableStyleId>
              </a:tblPr>
              <a:tblGrid>
                <a:gridCol w="5531167">
                  <a:extLst>
                    <a:ext uri="{9D8B030D-6E8A-4147-A177-3AD203B41FA5}">
                      <a16:colId xmlns:a16="http://schemas.microsoft.com/office/drawing/2014/main" val="2816187121"/>
                    </a:ext>
                  </a:extLst>
                </a:gridCol>
                <a:gridCol w="5531167">
                  <a:extLst>
                    <a:ext uri="{9D8B030D-6E8A-4147-A177-3AD203B41FA5}">
                      <a16:colId xmlns:a16="http://schemas.microsoft.com/office/drawing/2014/main" val="373403902"/>
                    </a:ext>
                  </a:extLst>
                </a:gridCol>
              </a:tblGrid>
              <a:tr h="363609">
                <a:tc>
                  <a:txBody>
                    <a:bodyPr/>
                    <a:lstStyle/>
                    <a:p>
                      <a:pPr marL="0" marR="0" algn="ctr">
                        <a:lnSpc>
                          <a:spcPct val="107000"/>
                        </a:lnSpc>
                        <a:spcBef>
                          <a:spcPts val="0"/>
                        </a:spcBef>
                        <a:spcAft>
                          <a:spcPts val="0"/>
                        </a:spcAft>
                      </a:pPr>
                      <a:r>
                        <a:rPr lang="en-US" sz="2800" dirty="0" err="1">
                          <a:solidFill>
                            <a:schemeClr val="bg1"/>
                          </a:solidFill>
                        </a:rPr>
                        <a:t>Ngưỡng</a:t>
                      </a:r>
                      <a:r>
                        <a:rPr lang="en-US" sz="2800" dirty="0">
                          <a:solidFill>
                            <a:schemeClr val="bg1"/>
                          </a:solidFill>
                        </a:rPr>
                        <a:t> </a:t>
                      </a:r>
                      <a:r>
                        <a:rPr lang="en-US" sz="2800" dirty="0" err="1">
                          <a:solidFill>
                            <a:schemeClr val="bg1"/>
                          </a:solidFill>
                        </a:rPr>
                        <a:t>đơn</a:t>
                      </a:r>
                      <a:endParaRPr lang="en-US" sz="2800" dirty="0">
                        <a:solidFill>
                          <a:schemeClr val="bg1"/>
                        </a:solidFill>
                      </a:endParaRPr>
                    </a:p>
                  </a:txBody>
                  <a:tcPr marL="127779" marR="127779" marT="0" marB="0" anchor="ctr"/>
                </a:tc>
                <a:tc>
                  <a:txBody>
                    <a:bodyPr/>
                    <a:lstStyle/>
                    <a:p>
                      <a:pPr marL="0" marR="0" algn="ctr">
                        <a:lnSpc>
                          <a:spcPct val="107000"/>
                        </a:lnSpc>
                        <a:spcBef>
                          <a:spcPts val="0"/>
                        </a:spcBef>
                        <a:spcAft>
                          <a:spcPts val="0"/>
                        </a:spcAft>
                      </a:pPr>
                      <a:r>
                        <a:rPr lang="en-US" sz="2800">
                          <a:solidFill>
                            <a:schemeClr val="bg1"/>
                          </a:solidFill>
                        </a:rPr>
                        <a:t>Phân ngưỡng ảnh</a:t>
                      </a:r>
                    </a:p>
                  </a:txBody>
                  <a:tcPr marL="127779" marR="127779" marT="0" marB="0" anchor="ctr"/>
                </a:tc>
                <a:extLst>
                  <a:ext uri="{0D108BD9-81ED-4DB2-BD59-A6C34878D82A}">
                    <a16:rowId xmlns:a16="http://schemas.microsoft.com/office/drawing/2014/main" val="3556403931"/>
                  </a:ext>
                </a:extLst>
              </a:tr>
              <a:tr h="1124588">
                <a:tc>
                  <a:txBody>
                    <a:bodyPr/>
                    <a:lstStyle/>
                    <a:p>
                      <a:pPr marL="0" marR="0" lvl="0" indent="0">
                        <a:lnSpc>
                          <a:spcPct val="107000"/>
                        </a:lnSpc>
                        <a:spcBef>
                          <a:spcPts val="0"/>
                        </a:spcBef>
                        <a:spcAft>
                          <a:spcPts val="0"/>
                        </a:spcAft>
                        <a:buClr>
                          <a:srgbClr val="000000"/>
                        </a:buClr>
                        <a:buSzPts val="1400"/>
                        <a:buFont typeface="Symbol" panose="05050102010706020507" pitchFamily="18" charset="2"/>
                        <a:buNone/>
                      </a:pPr>
                      <a:r>
                        <a:rPr lang="en-US" sz="2800" b="0" dirty="0" err="1">
                          <a:solidFill>
                            <a:schemeClr val="bg1"/>
                          </a:solidFill>
                        </a:rPr>
                        <a:t>Ngưỡng</a:t>
                      </a:r>
                      <a:r>
                        <a:rPr lang="en-US" sz="2800" b="0" dirty="0">
                          <a:solidFill>
                            <a:schemeClr val="bg1"/>
                          </a:solidFill>
                        </a:rPr>
                        <a:t> </a:t>
                      </a:r>
                      <a:r>
                        <a:rPr lang="en-US" sz="2800" b="0" dirty="0" err="1">
                          <a:solidFill>
                            <a:schemeClr val="bg1"/>
                          </a:solidFill>
                        </a:rPr>
                        <a:t>đơn</a:t>
                      </a:r>
                      <a:r>
                        <a:rPr lang="en-US" sz="2800" b="0" dirty="0">
                          <a:solidFill>
                            <a:schemeClr val="bg1"/>
                          </a:solidFill>
                        </a:rPr>
                        <a:t> </a:t>
                      </a:r>
                      <a:r>
                        <a:rPr lang="en-US" sz="2800" b="0" dirty="0" err="1">
                          <a:solidFill>
                            <a:schemeClr val="bg1"/>
                          </a:solidFill>
                        </a:rPr>
                        <a:t>chỉ</a:t>
                      </a:r>
                      <a:r>
                        <a:rPr lang="en-US" sz="2800" b="0" dirty="0">
                          <a:solidFill>
                            <a:schemeClr val="bg1"/>
                          </a:solidFill>
                        </a:rPr>
                        <a:t> </a:t>
                      </a:r>
                      <a:r>
                        <a:rPr lang="en-US" sz="2800" b="0" dirty="0" err="1">
                          <a:solidFill>
                            <a:schemeClr val="bg1"/>
                          </a:solidFill>
                        </a:rPr>
                        <a:t>sử</a:t>
                      </a:r>
                      <a:r>
                        <a:rPr lang="en-US" sz="2800" b="0" dirty="0">
                          <a:solidFill>
                            <a:schemeClr val="bg1"/>
                          </a:solidFill>
                        </a:rPr>
                        <a:t> </a:t>
                      </a:r>
                      <a:r>
                        <a:rPr lang="en-US" sz="2800" b="0" dirty="0" err="1">
                          <a:solidFill>
                            <a:schemeClr val="bg1"/>
                          </a:solidFill>
                        </a:rPr>
                        <a:t>dụng</a:t>
                      </a:r>
                      <a:r>
                        <a:rPr lang="en-US" sz="2800" b="0" dirty="0">
                          <a:solidFill>
                            <a:schemeClr val="bg1"/>
                          </a:solidFill>
                        </a:rPr>
                        <a:t> </a:t>
                      </a:r>
                      <a:r>
                        <a:rPr lang="en-US" sz="2800" b="0" dirty="0" err="1">
                          <a:solidFill>
                            <a:schemeClr val="bg1"/>
                          </a:solidFill>
                        </a:rPr>
                        <a:t>một</a:t>
                      </a:r>
                      <a:r>
                        <a:rPr lang="en-US" sz="2800" b="0" dirty="0">
                          <a:solidFill>
                            <a:schemeClr val="bg1"/>
                          </a:solidFill>
                        </a:rPr>
                        <a:t> </a:t>
                      </a:r>
                      <a:r>
                        <a:rPr lang="en-US" sz="2800" b="0" dirty="0" err="1">
                          <a:solidFill>
                            <a:schemeClr val="bg1"/>
                          </a:solidFill>
                        </a:rPr>
                        <a:t>giá</a:t>
                      </a:r>
                      <a:r>
                        <a:rPr lang="en-US" sz="2800" b="0" dirty="0">
                          <a:solidFill>
                            <a:schemeClr val="bg1"/>
                          </a:solidFill>
                        </a:rPr>
                        <a:t> </a:t>
                      </a:r>
                      <a:r>
                        <a:rPr lang="en-US" sz="2800" b="0" dirty="0" err="1">
                          <a:solidFill>
                            <a:schemeClr val="bg1"/>
                          </a:solidFill>
                        </a:rPr>
                        <a:t>trị</a:t>
                      </a:r>
                      <a:r>
                        <a:rPr lang="en-US" sz="2800" b="0" dirty="0">
                          <a:solidFill>
                            <a:schemeClr val="bg1"/>
                          </a:solidFill>
                        </a:rPr>
                        <a:t> </a:t>
                      </a:r>
                      <a:r>
                        <a:rPr lang="en-US" sz="2800" b="0" dirty="0" err="1">
                          <a:solidFill>
                            <a:schemeClr val="bg1"/>
                          </a:solidFill>
                        </a:rPr>
                        <a:t>ngưỡng</a:t>
                      </a:r>
                      <a:r>
                        <a:rPr lang="en-US" sz="2800" b="0" dirty="0">
                          <a:solidFill>
                            <a:schemeClr val="bg1"/>
                          </a:solidFill>
                        </a:rPr>
                        <a:t> </a:t>
                      </a:r>
                      <a:r>
                        <a:rPr lang="en-US" sz="2800" b="0" dirty="0" err="1">
                          <a:solidFill>
                            <a:schemeClr val="bg1"/>
                          </a:solidFill>
                        </a:rPr>
                        <a:t>duy</a:t>
                      </a:r>
                      <a:r>
                        <a:rPr lang="en-US" sz="2800" b="0" dirty="0">
                          <a:solidFill>
                            <a:schemeClr val="bg1"/>
                          </a:solidFill>
                        </a:rPr>
                        <a:t> </a:t>
                      </a:r>
                      <a:r>
                        <a:rPr lang="en-US" sz="2800" b="0" dirty="0" err="1">
                          <a:solidFill>
                            <a:schemeClr val="bg1"/>
                          </a:solidFill>
                        </a:rPr>
                        <a:t>nhất</a:t>
                      </a:r>
                      <a:r>
                        <a:rPr lang="en-US" sz="2800" b="0" dirty="0">
                          <a:solidFill>
                            <a:schemeClr val="bg1"/>
                          </a:solidFill>
                        </a:rPr>
                        <a:t> </a:t>
                      </a:r>
                      <a:r>
                        <a:rPr lang="en-US" sz="2800" b="0" dirty="0" err="1">
                          <a:solidFill>
                            <a:schemeClr val="bg1"/>
                          </a:solidFill>
                        </a:rPr>
                        <a:t>để</a:t>
                      </a:r>
                      <a:r>
                        <a:rPr lang="en-US" sz="2800" b="0" dirty="0">
                          <a:solidFill>
                            <a:schemeClr val="bg1"/>
                          </a:solidFill>
                        </a:rPr>
                        <a:t> </a:t>
                      </a:r>
                      <a:r>
                        <a:rPr lang="en-US" sz="2800" b="0" dirty="0" err="1">
                          <a:solidFill>
                            <a:schemeClr val="bg1"/>
                          </a:solidFill>
                        </a:rPr>
                        <a:t>chuyển</a:t>
                      </a:r>
                      <a:r>
                        <a:rPr lang="en-US" sz="2800" b="0" dirty="0">
                          <a:solidFill>
                            <a:schemeClr val="bg1"/>
                          </a:solidFill>
                        </a:rPr>
                        <a:t> </a:t>
                      </a:r>
                      <a:r>
                        <a:rPr lang="en-US" sz="2800" b="0" dirty="0" err="1">
                          <a:solidFill>
                            <a:schemeClr val="bg1"/>
                          </a:solidFill>
                        </a:rPr>
                        <a:t>đổi</a:t>
                      </a:r>
                      <a:r>
                        <a:rPr lang="en-US" sz="2800" b="0" dirty="0">
                          <a:solidFill>
                            <a:schemeClr val="bg1"/>
                          </a:solidFill>
                        </a:rPr>
                        <a:t> </a:t>
                      </a:r>
                      <a:r>
                        <a:rPr lang="en-US" sz="2800" b="0" dirty="0" err="1">
                          <a:solidFill>
                            <a:schemeClr val="bg1"/>
                          </a:solidFill>
                        </a:rPr>
                        <a:t>ảnh</a:t>
                      </a:r>
                      <a:endParaRPr lang="en-US" sz="2800" b="0" dirty="0">
                        <a:solidFill>
                          <a:schemeClr val="bg1"/>
                        </a:solidFill>
                      </a:endParaRPr>
                    </a:p>
                  </a:txBody>
                  <a:tcPr marL="127779" marR="127779" marT="0" marB="0"/>
                </a:tc>
                <a:tc>
                  <a:txBody>
                    <a:bodyPr/>
                    <a:lstStyle/>
                    <a:p>
                      <a:pPr marL="0" marR="0" lvl="0" indent="0">
                        <a:lnSpc>
                          <a:spcPct val="107000"/>
                        </a:lnSpc>
                        <a:spcBef>
                          <a:spcPts val="0"/>
                        </a:spcBef>
                        <a:spcAft>
                          <a:spcPts val="0"/>
                        </a:spcAft>
                        <a:buClr>
                          <a:srgbClr val="000000"/>
                        </a:buClr>
                        <a:buSzPts val="1400"/>
                        <a:buFont typeface="Symbol" panose="05050102010706020507" pitchFamily="18" charset="2"/>
                        <a:buNone/>
                      </a:pPr>
                      <a:r>
                        <a:rPr lang="en-US" sz="2800" dirty="0" err="1">
                          <a:solidFill>
                            <a:schemeClr val="bg1"/>
                          </a:solidFill>
                        </a:rPr>
                        <a:t>Phân</a:t>
                      </a:r>
                      <a:r>
                        <a:rPr lang="en-US" sz="2800" dirty="0">
                          <a:solidFill>
                            <a:schemeClr val="bg1"/>
                          </a:solidFill>
                        </a:rPr>
                        <a:t> </a:t>
                      </a:r>
                      <a:r>
                        <a:rPr lang="en-US" sz="2800" dirty="0" err="1">
                          <a:solidFill>
                            <a:schemeClr val="bg1"/>
                          </a:solidFill>
                        </a:rPr>
                        <a:t>ngưỡng</a:t>
                      </a:r>
                      <a:r>
                        <a:rPr lang="en-US" sz="2800" dirty="0">
                          <a:solidFill>
                            <a:schemeClr val="bg1"/>
                          </a:solidFill>
                        </a:rPr>
                        <a:t> </a:t>
                      </a:r>
                      <a:r>
                        <a:rPr lang="en-US" sz="2800" dirty="0" err="1">
                          <a:solidFill>
                            <a:schemeClr val="bg1"/>
                          </a:solidFill>
                        </a:rPr>
                        <a:t>ảnh</a:t>
                      </a:r>
                      <a:r>
                        <a:rPr lang="en-US" sz="2800" dirty="0">
                          <a:solidFill>
                            <a:schemeClr val="bg1"/>
                          </a:solidFill>
                        </a:rPr>
                        <a:t> </a:t>
                      </a:r>
                      <a:r>
                        <a:rPr lang="en-US" sz="2800" dirty="0" err="1">
                          <a:solidFill>
                            <a:schemeClr val="bg1"/>
                          </a:solidFill>
                        </a:rPr>
                        <a:t>có</a:t>
                      </a:r>
                      <a:r>
                        <a:rPr lang="en-US" sz="2800" dirty="0">
                          <a:solidFill>
                            <a:schemeClr val="bg1"/>
                          </a:solidFill>
                        </a:rPr>
                        <a:t> </a:t>
                      </a:r>
                      <a:r>
                        <a:rPr lang="en-US" sz="2800" dirty="0" err="1">
                          <a:solidFill>
                            <a:schemeClr val="bg1"/>
                          </a:solidFill>
                        </a:rPr>
                        <a:t>thể</a:t>
                      </a:r>
                      <a:r>
                        <a:rPr lang="en-US" sz="2800" dirty="0">
                          <a:solidFill>
                            <a:schemeClr val="bg1"/>
                          </a:solidFill>
                        </a:rPr>
                        <a:t> </a:t>
                      </a:r>
                      <a:r>
                        <a:rPr lang="en-US" sz="2800" dirty="0" err="1">
                          <a:solidFill>
                            <a:schemeClr val="bg1"/>
                          </a:solidFill>
                        </a:rPr>
                        <a:t>sử</a:t>
                      </a:r>
                      <a:r>
                        <a:rPr lang="en-US" sz="2800" dirty="0">
                          <a:solidFill>
                            <a:schemeClr val="bg1"/>
                          </a:solidFill>
                        </a:rPr>
                        <a:t> </a:t>
                      </a:r>
                      <a:r>
                        <a:rPr lang="en-US" sz="2800" dirty="0" err="1">
                          <a:solidFill>
                            <a:schemeClr val="bg1"/>
                          </a:solidFill>
                        </a:rPr>
                        <a:t>dụng</a:t>
                      </a:r>
                      <a:r>
                        <a:rPr lang="en-US" sz="2800" dirty="0">
                          <a:solidFill>
                            <a:schemeClr val="bg1"/>
                          </a:solidFill>
                        </a:rPr>
                        <a:t> </a:t>
                      </a:r>
                      <a:r>
                        <a:rPr lang="en-US" sz="2800" dirty="0" err="1">
                          <a:solidFill>
                            <a:schemeClr val="bg1"/>
                          </a:solidFill>
                        </a:rPr>
                        <a:t>nhiều</a:t>
                      </a:r>
                      <a:r>
                        <a:rPr lang="en-US" sz="2800" dirty="0">
                          <a:solidFill>
                            <a:schemeClr val="bg1"/>
                          </a:solidFill>
                        </a:rPr>
                        <a:t> </a:t>
                      </a:r>
                      <a:r>
                        <a:rPr lang="en-US" sz="2800" dirty="0" err="1">
                          <a:solidFill>
                            <a:schemeClr val="bg1"/>
                          </a:solidFill>
                        </a:rPr>
                        <a:t>giá</a:t>
                      </a:r>
                      <a:r>
                        <a:rPr lang="en-US" sz="2800" dirty="0">
                          <a:solidFill>
                            <a:schemeClr val="bg1"/>
                          </a:solidFill>
                        </a:rPr>
                        <a:t> </a:t>
                      </a:r>
                      <a:r>
                        <a:rPr lang="en-US" sz="2800" dirty="0" err="1">
                          <a:solidFill>
                            <a:schemeClr val="bg1"/>
                          </a:solidFill>
                        </a:rPr>
                        <a:t>trị</a:t>
                      </a:r>
                      <a:r>
                        <a:rPr lang="en-US" sz="2800" dirty="0">
                          <a:solidFill>
                            <a:schemeClr val="bg1"/>
                          </a:solidFill>
                        </a:rPr>
                        <a:t> </a:t>
                      </a:r>
                      <a:r>
                        <a:rPr lang="en-US" sz="2800" dirty="0" err="1">
                          <a:solidFill>
                            <a:schemeClr val="bg1"/>
                          </a:solidFill>
                        </a:rPr>
                        <a:t>ngưỡng</a:t>
                      </a:r>
                      <a:r>
                        <a:rPr lang="en-US" sz="2800" dirty="0">
                          <a:solidFill>
                            <a:schemeClr val="bg1"/>
                          </a:solidFill>
                        </a:rPr>
                        <a:t> </a:t>
                      </a:r>
                      <a:r>
                        <a:rPr lang="en-US" sz="2800" dirty="0" err="1">
                          <a:solidFill>
                            <a:schemeClr val="bg1"/>
                          </a:solidFill>
                        </a:rPr>
                        <a:t>để</a:t>
                      </a:r>
                      <a:r>
                        <a:rPr lang="en-US" sz="2800" dirty="0">
                          <a:solidFill>
                            <a:schemeClr val="bg1"/>
                          </a:solidFill>
                        </a:rPr>
                        <a:t> </a:t>
                      </a:r>
                      <a:r>
                        <a:rPr lang="en-US" sz="2800" dirty="0" err="1">
                          <a:solidFill>
                            <a:schemeClr val="bg1"/>
                          </a:solidFill>
                        </a:rPr>
                        <a:t>tạo</a:t>
                      </a:r>
                      <a:r>
                        <a:rPr lang="en-US" sz="2800" dirty="0">
                          <a:solidFill>
                            <a:schemeClr val="bg1"/>
                          </a:solidFill>
                        </a:rPr>
                        <a:t> </a:t>
                      </a:r>
                      <a:r>
                        <a:rPr lang="en-US" sz="2800" dirty="0" err="1">
                          <a:solidFill>
                            <a:schemeClr val="bg1"/>
                          </a:solidFill>
                        </a:rPr>
                        <a:t>ra</a:t>
                      </a:r>
                      <a:r>
                        <a:rPr lang="en-US" sz="2800" dirty="0">
                          <a:solidFill>
                            <a:schemeClr val="bg1"/>
                          </a:solidFill>
                        </a:rPr>
                        <a:t> </a:t>
                      </a:r>
                      <a:r>
                        <a:rPr lang="en-US" sz="2800" dirty="0" err="1">
                          <a:solidFill>
                            <a:schemeClr val="bg1"/>
                          </a:solidFill>
                        </a:rPr>
                        <a:t>ảnh</a:t>
                      </a:r>
                      <a:r>
                        <a:rPr lang="en-US" sz="2800" dirty="0">
                          <a:solidFill>
                            <a:schemeClr val="bg1"/>
                          </a:solidFill>
                        </a:rPr>
                        <a:t> </a:t>
                      </a:r>
                      <a:r>
                        <a:rPr lang="en-US" sz="2800" dirty="0" err="1">
                          <a:solidFill>
                            <a:schemeClr val="bg1"/>
                          </a:solidFill>
                        </a:rPr>
                        <a:t>nhị</a:t>
                      </a:r>
                      <a:r>
                        <a:rPr lang="en-US" sz="2800" dirty="0">
                          <a:solidFill>
                            <a:schemeClr val="bg1"/>
                          </a:solidFill>
                        </a:rPr>
                        <a:t> </a:t>
                      </a:r>
                      <a:r>
                        <a:rPr lang="en-US" sz="2800" dirty="0" err="1">
                          <a:solidFill>
                            <a:schemeClr val="bg1"/>
                          </a:solidFill>
                        </a:rPr>
                        <a:t>phân</a:t>
                      </a:r>
                      <a:r>
                        <a:rPr lang="en-US" sz="2800" dirty="0">
                          <a:solidFill>
                            <a:schemeClr val="bg1"/>
                          </a:solidFill>
                        </a:rPr>
                        <a:t>.</a:t>
                      </a:r>
                    </a:p>
                  </a:txBody>
                  <a:tcPr marL="127779" marR="127779" marT="0" marB="0"/>
                </a:tc>
                <a:extLst>
                  <a:ext uri="{0D108BD9-81ED-4DB2-BD59-A6C34878D82A}">
                    <a16:rowId xmlns:a16="http://schemas.microsoft.com/office/drawing/2014/main" val="4157003637"/>
                  </a:ext>
                </a:extLst>
              </a:tr>
              <a:tr h="2344242">
                <a:tc>
                  <a:txBody>
                    <a:bodyPr/>
                    <a:lstStyle/>
                    <a:p>
                      <a:pPr marL="0" marR="0" lvl="0" indent="0">
                        <a:lnSpc>
                          <a:spcPct val="107000"/>
                        </a:lnSpc>
                        <a:spcBef>
                          <a:spcPts val="0"/>
                        </a:spcBef>
                        <a:spcAft>
                          <a:spcPts val="0"/>
                        </a:spcAft>
                        <a:buClr>
                          <a:srgbClr val="000000"/>
                        </a:buClr>
                        <a:buSzPts val="1400"/>
                        <a:buFont typeface="Symbol" panose="05050102010706020507" pitchFamily="18" charset="2"/>
                        <a:buNone/>
                      </a:pPr>
                      <a:r>
                        <a:rPr lang="en-US" sz="2800" b="0" dirty="0" err="1">
                          <a:solidFill>
                            <a:schemeClr val="bg1"/>
                          </a:solidFill>
                        </a:rPr>
                        <a:t>Ngưỡng</a:t>
                      </a:r>
                      <a:r>
                        <a:rPr lang="en-US" sz="2800" b="0" dirty="0">
                          <a:solidFill>
                            <a:schemeClr val="bg1"/>
                          </a:solidFill>
                        </a:rPr>
                        <a:t> </a:t>
                      </a:r>
                      <a:r>
                        <a:rPr lang="en-US" sz="2800" b="0" dirty="0" err="1">
                          <a:solidFill>
                            <a:schemeClr val="bg1"/>
                          </a:solidFill>
                        </a:rPr>
                        <a:t>đơn</a:t>
                      </a:r>
                      <a:r>
                        <a:rPr lang="en-US" sz="2800" b="0" dirty="0">
                          <a:solidFill>
                            <a:schemeClr val="bg1"/>
                          </a:solidFill>
                        </a:rPr>
                        <a:t> </a:t>
                      </a:r>
                      <a:r>
                        <a:rPr lang="en-US" sz="2800" b="0" dirty="0" err="1">
                          <a:solidFill>
                            <a:schemeClr val="bg1"/>
                          </a:solidFill>
                        </a:rPr>
                        <a:t>phù</a:t>
                      </a:r>
                      <a:r>
                        <a:rPr lang="en-US" sz="2800" b="0" dirty="0">
                          <a:solidFill>
                            <a:schemeClr val="bg1"/>
                          </a:solidFill>
                        </a:rPr>
                        <a:t> </a:t>
                      </a:r>
                      <a:r>
                        <a:rPr lang="en-US" sz="2800" b="0" dirty="0" err="1">
                          <a:solidFill>
                            <a:schemeClr val="bg1"/>
                          </a:solidFill>
                        </a:rPr>
                        <a:t>hợp</a:t>
                      </a:r>
                      <a:r>
                        <a:rPr lang="en-US" sz="2800" b="0" dirty="0">
                          <a:solidFill>
                            <a:schemeClr val="bg1"/>
                          </a:solidFill>
                        </a:rPr>
                        <a:t> </a:t>
                      </a:r>
                      <a:r>
                        <a:rPr lang="en-US" sz="2800" b="0" dirty="0" err="1">
                          <a:solidFill>
                            <a:schemeClr val="bg1"/>
                          </a:solidFill>
                        </a:rPr>
                        <a:t>cho</a:t>
                      </a:r>
                      <a:r>
                        <a:rPr lang="en-US" sz="2800" b="0" dirty="0">
                          <a:solidFill>
                            <a:schemeClr val="bg1"/>
                          </a:solidFill>
                        </a:rPr>
                        <a:t> </a:t>
                      </a:r>
                      <a:r>
                        <a:rPr lang="en-US" sz="2800" b="0" dirty="0" err="1">
                          <a:solidFill>
                            <a:schemeClr val="bg1"/>
                          </a:solidFill>
                        </a:rPr>
                        <a:t>những</a:t>
                      </a:r>
                      <a:r>
                        <a:rPr lang="en-US" sz="2800" b="0" dirty="0">
                          <a:solidFill>
                            <a:schemeClr val="bg1"/>
                          </a:solidFill>
                        </a:rPr>
                        <a:t> </a:t>
                      </a:r>
                      <a:r>
                        <a:rPr lang="en-US" sz="2800" b="0" dirty="0" err="1">
                          <a:solidFill>
                            <a:schemeClr val="bg1"/>
                          </a:solidFill>
                        </a:rPr>
                        <a:t>trường</a:t>
                      </a:r>
                      <a:r>
                        <a:rPr lang="en-US" sz="2800" b="0" dirty="0">
                          <a:solidFill>
                            <a:schemeClr val="bg1"/>
                          </a:solidFill>
                        </a:rPr>
                        <a:t> </a:t>
                      </a:r>
                      <a:r>
                        <a:rPr lang="en-US" sz="2800" b="0" dirty="0" err="1">
                          <a:solidFill>
                            <a:schemeClr val="bg1"/>
                          </a:solidFill>
                        </a:rPr>
                        <a:t>hợp</a:t>
                      </a:r>
                      <a:r>
                        <a:rPr lang="en-US" sz="2800" b="0" dirty="0">
                          <a:solidFill>
                            <a:schemeClr val="bg1"/>
                          </a:solidFill>
                        </a:rPr>
                        <a:t> </a:t>
                      </a:r>
                      <a:r>
                        <a:rPr lang="en-US" sz="2800" b="0" dirty="0" err="1">
                          <a:solidFill>
                            <a:schemeClr val="bg1"/>
                          </a:solidFill>
                        </a:rPr>
                        <a:t>đơn</a:t>
                      </a:r>
                      <a:r>
                        <a:rPr lang="en-US" sz="2800" b="0" dirty="0">
                          <a:solidFill>
                            <a:schemeClr val="bg1"/>
                          </a:solidFill>
                        </a:rPr>
                        <a:t> </a:t>
                      </a:r>
                      <a:r>
                        <a:rPr lang="en-US" sz="2800" b="0" dirty="0" err="1">
                          <a:solidFill>
                            <a:schemeClr val="bg1"/>
                          </a:solidFill>
                        </a:rPr>
                        <a:t>giản</a:t>
                      </a:r>
                      <a:r>
                        <a:rPr lang="en-US" sz="2800" b="0" dirty="0">
                          <a:solidFill>
                            <a:schemeClr val="bg1"/>
                          </a:solidFill>
                        </a:rPr>
                        <a:t>, </a:t>
                      </a:r>
                      <a:r>
                        <a:rPr lang="en-US" sz="2800" b="0" dirty="0" err="1">
                          <a:solidFill>
                            <a:schemeClr val="bg1"/>
                          </a:solidFill>
                        </a:rPr>
                        <a:t>khi</a:t>
                      </a:r>
                      <a:r>
                        <a:rPr lang="en-US" sz="2800" b="0" dirty="0">
                          <a:solidFill>
                            <a:schemeClr val="bg1"/>
                          </a:solidFill>
                        </a:rPr>
                        <a:t> </a:t>
                      </a:r>
                      <a:r>
                        <a:rPr lang="en-US" sz="2800" b="0" dirty="0" err="1">
                          <a:solidFill>
                            <a:schemeClr val="bg1"/>
                          </a:solidFill>
                        </a:rPr>
                        <a:t>ảnh</a:t>
                      </a:r>
                      <a:r>
                        <a:rPr lang="en-US" sz="2800" b="0" dirty="0">
                          <a:solidFill>
                            <a:schemeClr val="bg1"/>
                          </a:solidFill>
                        </a:rPr>
                        <a:t> </a:t>
                      </a:r>
                      <a:r>
                        <a:rPr lang="en-US" sz="2800" b="0" dirty="0" err="1">
                          <a:solidFill>
                            <a:schemeClr val="bg1"/>
                          </a:solidFill>
                        </a:rPr>
                        <a:t>có</a:t>
                      </a:r>
                      <a:r>
                        <a:rPr lang="en-US" sz="2800" b="0" dirty="0">
                          <a:solidFill>
                            <a:schemeClr val="bg1"/>
                          </a:solidFill>
                        </a:rPr>
                        <a:t> </a:t>
                      </a:r>
                      <a:r>
                        <a:rPr lang="en-US" sz="2800" b="0" dirty="0" err="1">
                          <a:solidFill>
                            <a:schemeClr val="bg1"/>
                          </a:solidFill>
                        </a:rPr>
                        <a:t>độ</a:t>
                      </a:r>
                      <a:r>
                        <a:rPr lang="en-US" sz="2800" b="0" dirty="0">
                          <a:solidFill>
                            <a:schemeClr val="bg1"/>
                          </a:solidFill>
                        </a:rPr>
                        <a:t> </a:t>
                      </a:r>
                      <a:r>
                        <a:rPr lang="en-US" sz="2800" b="0" dirty="0" err="1">
                          <a:solidFill>
                            <a:schemeClr val="bg1"/>
                          </a:solidFill>
                        </a:rPr>
                        <a:t>tương</a:t>
                      </a:r>
                      <a:r>
                        <a:rPr lang="en-US" sz="2800" b="0" dirty="0">
                          <a:solidFill>
                            <a:schemeClr val="bg1"/>
                          </a:solidFill>
                        </a:rPr>
                        <a:t> </a:t>
                      </a:r>
                      <a:r>
                        <a:rPr lang="en-US" sz="2800" b="0" dirty="0" err="1">
                          <a:solidFill>
                            <a:schemeClr val="bg1"/>
                          </a:solidFill>
                        </a:rPr>
                        <a:t>phản</a:t>
                      </a:r>
                      <a:r>
                        <a:rPr lang="en-US" sz="2800" b="0" dirty="0">
                          <a:solidFill>
                            <a:schemeClr val="bg1"/>
                          </a:solidFill>
                        </a:rPr>
                        <a:t> </a:t>
                      </a:r>
                      <a:r>
                        <a:rPr lang="en-US" sz="2800" b="0" dirty="0" err="1">
                          <a:solidFill>
                            <a:schemeClr val="bg1"/>
                          </a:solidFill>
                        </a:rPr>
                        <a:t>tốt</a:t>
                      </a:r>
                      <a:r>
                        <a:rPr lang="en-US" sz="2800" b="0" dirty="0">
                          <a:solidFill>
                            <a:schemeClr val="bg1"/>
                          </a:solidFill>
                        </a:rPr>
                        <a:t> </a:t>
                      </a:r>
                      <a:r>
                        <a:rPr lang="en-US" sz="2800" b="0" dirty="0" err="1">
                          <a:solidFill>
                            <a:schemeClr val="bg1"/>
                          </a:solidFill>
                        </a:rPr>
                        <a:t>và</a:t>
                      </a:r>
                      <a:r>
                        <a:rPr lang="en-US" sz="2800" b="0" dirty="0">
                          <a:solidFill>
                            <a:schemeClr val="bg1"/>
                          </a:solidFill>
                        </a:rPr>
                        <a:t> </a:t>
                      </a:r>
                      <a:r>
                        <a:rPr lang="en-US" sz="2800" b="0" dirty="0" err="1">
                          <a:solidFill>
                            <a:schemeClr val="bg1"/>
                          </a:solidFill>
                        </a:rPr>
                        <a:t>dễ</a:t>
                      </a:r>
                      <a:r>
                        <a:rPr lang="en-US" sz="2800" b="0" dirty="0">
                          <a:solidFill>
                            <a:schemeClr val="bg1"/>
                          </a:solidFill>
                        </a:rPr>
                        <a:t> </a:t>
                      </a:r>
                      <a:r>
                        <a:rPr lang="en-US" sz="2800" b="0" dirty="0" err="1">
                          <a:solidFill>
                            <a:schemeClr val="bg1"/>
                          </a:solidFill>
                        </a:rPr>
                        <a:t>dàng</a:t>
                      </a:r>
                      <a:r>
                        <a:rPr lang="en-US" sz="2800" b="0" dirty="0">
                          <a:solidFill>
                            <a:schemeClr val="bg1"/>
                          </a:solidFill>
                        </a:rPr>
                        <a:t> </a:t>
                      </a:r>
                      <a:r>
                        <a:rPr lang="en-US" sz="2800" b="0" dirty="0" err="1">
                          <a:solidFill>
                            <a:schemeClr val="bg1"/>
                          </a:solidFill>
                        </a:rPr>
                        <a:t>phân</a:t>
                      </a:r>
                      <a:r>
                        <a:rPr lang="en-US" sz="2800" b="0" dirty="0">
                          <a:solidFill>
                            <a:schemeClr val="bg1"/>
                          </a:solidFill>
                        </a:rPr>
                        <a:t> </a:t>
                      </a:r>
                      <a:r>
                        <a:rPr lang="en-US" sz="2800" b="0" dirty="0" err="1">
                          <a:solidFill>
                            <a:schemeClr val="bg1"/>
                          </a:solidFill>
                        </a:rPr>
                        <a:t>biệt</a:t>
                      </a:r>
                      <a:r>
                        <a:rPr lang="en-US" sz="2800" b="0" dirty="0">
                          <a:solidFill>
                            <a:schemeClr val="bg1"/>
                          </a:solidFill>
                        </a:rPr>
                        <a:t> </a:t>
                      </a:r>
                      <a:r>
                        <a:rPr lang="en-US" sz="2800" b="0" dirty="0" err="1">
                          <a:solidFill>
                            <a:schemeClr val="bg1"/>
                          </a:solidFill>
                        </a:rPr>
                        <a:t>được</a:t>
                      </a:r>
                      <a:r>
                        <a:rPr lang="en-US" sz="2800" b="0" dirty="0">
                          <a:solidFill>
                            <a:schemeClr val="bg1"/>
                          </a:solidFill>
                        </a:rPr>
                        <a:t> </a:t>
                      </a:r>
                      <a:r>
                        <a:rPr lang="en-US" sz="2800" b="0" dirty="0" err="1">
                          <a:solidFill>
                            <a:schemeClr val="bg1"/>
                          </a:solidFill>
                        </a:rPr>
                        <a:t>giữa</a:t>
                      </a:r>
                      <a:r>
                        <a:rPr lang="en-US" sz="2800" b="0" dirty="0">
                          <a:solidFill>
                            <a:schemeClr val="bg1"/>
                          </a:solidFill>
                        </a:rPr>
                        <a:t> </a:t>
                      </a:r>
                      <a:r>
                        <a:rPr lang="en-US" sz="2800" b="0" dirty="0" err="1">
                          <a:solidFill>
                            <a:schemeClr val="bg1"/>
                          </a:solidFill>
                        </a:rPr>
                        <a:t>các</a:t>
                      </a:r>
                      <a:r>
                        <a:rPr lang="en-US" sz="2800" b="0" dirty="0">
                          <a:solidFill>
                            <a:schemeClr val="bg1"/>
                          </a:solidFill>
                        </a:rPr>
                        <a:t> </a:t>
                      </a:r>
                      <a:r>
                        <a:rPr lang="en-US" sz="2800" b="0" dirty="0" err="1">
                          <a:solidFill>
                            <a:schemeClr val="bg1"/>
                          </a:solidFill>
                        </a:rPr>
                        <a:t>đối</a:t>
                      </a:r>
                      <a:r>
                        <a:rPr lang="en-US" sz="2800" b="0" dirty="0">
                          <a:solidFill>
                            <a:schemeClr val="bg1"/>
                          </a:solidFill>
                        </a:rPr>
                        <a:t> </a:t>
                      </a:r>
                      <a:r>
                        <a:rPr lang="en-US" sz="2800" b="0" dirty="0" err="1">
                          <a:solidFill>
                            <a:schemeClr val="bg1"/>
                          </a:solidFill>
                        </a:rPr>
                        <a:t>tượng</a:t>
                      </a:r>
                      <a:r>
                        <a:rPr lang="en-US" sz="2800" b="0" dirty="0">
                          <a:solidFill>
                            <a:schemeClr val="bg1"/>
                          </a:solidFill>
                        </a:rPr>
                        <a:t> </a:t>
                      </a:r>
                      <a:r>
                        <a:rPr lang="en-US" sz="2800" b="0" dirty="0" err="1">
                          <a:solidFill>
                            <a:schemeClr val="bg1"/>
                          </a:solidFill>
                        </a:rPr>
                        <a:t>trong</a:t>
                      </a:r>
                      <a:r>
                        <a:rPr lang="en-US" sz="2800" b="0" dirty="0">
                          <a:solidFill>
                            <a:schemeClr val="bg1"/>
                          </a:solidFill>
                        </a:rPr>
                        <a:t> </a:t>
                      </a:r>
                      <a:r>
                        <a:rPr lang="en-US" sz="2800" b="0" dirty="0" err="1">
                          <a:solidFill>
                            <a:schemeClr val="bg1"/>
                          </a:solidFill>
                        </a:rPr>
                        <a:t>ảnh</a:t>
                      </a:r>
                      <a:endParaRPr lang="en-US" sz="2800" b="0" dirty="0">
                        <a:solidFill>
                          <a:schemeClr val="bg1"/>
                        </a:solidFill>
                      </a:endParaRPr>
                    </a:p>
                    <a:p>
                      <a:pPr marL="0" marR="0" lvl="0" indent="0">
                        <a:lnSpc>
                          <a:spcPct val="107000"/>
                        </a:lnSpc>
                        <a:spcBef>
                          <a:spcPts val="0"/>
                        </a:spcBef>
                        <a:spcAft>
                          <a:spcPts val="0"/>
                        </a:spcAft>
                        <a:buClr>
                          <a:srgbClr val="000000"/>
                        </a:buClr>
                        <a:buSzPts val="1400"/>
                        <a:buFont typeface="Symbol" panose="05050102010706020507" pitchFamily="18" charset="2"/>
                        <a:buNone/>
                      </a:pPr>
                      <a:endParaRPr lang="en-US" sz="2800" dirty="0">
                        <a:solidFill>
                          <a:schemeClr val="bg1"/>
                        </a:solidFill>
                      </a:endParaRPr>
                    </a:p>
                  </a:txBody>
                  <a:tcPr marL="127779" marR="127779" marT="0" marB="0"/>
                </a:tc>
                <a:tc>
                  <a:txBody>
                    <a:bodyPr/>
                    <a:lstStyle/>
                    <a:p>
                      <a:pPr marL="0" marR="0" lvl="0" indent="0">
                        <a:lnSpc>
                          <a:spcPct val="107000"/>
                        </a:lnSpc>
                        <a:spcBef>
                          <a:spcPts val="0"/>
                        </a:spcBef>
                        <a:spcAft>
                          <a:spcPts val="0"/>
                        </a:spcAft>
                        <a:buClr>
                          <a:srgbClr val="000000"/>
                        </a:buClr>
                        <a:buSzPts val="1400"/>
                        <a:buFont typeface="Symbol" panose="05050102010706020507" pitchFamily="18" charset="2"/>
                        <a:buNone/>
                      </a:pPr>
                      <a:r>
                        <a:rPr lang="en-US" sz="2800" dirty="0" err="1">
                          <a:solidFill>
                            <a:schemeClr val="bg1"/>
                          </a:solidFill>
                        </a:rPr>
                        <a:t>Trong</a:t>
                      </a:r>
                      <a:r>
                        <a:rPr lang="en-US" sz="2800" dirty="0">
                          <a:solidFill>
                            <a:schemeClr val="bg1"/>
                          </a:solidFill>
                        </a:rPr>
                        <a:t> </a:t>
                      </a:r>
                      <a:r>
                        <a:rPr lang="en-US" sz="2800" dirty="0" err="1">
                          <a:solidFill>
                            <a:schemeClr val="bg1"/>
                          </a:solidFill>
                        </a:rPr>
                        <a:t>khi</a:t>
                      </a:r>
                      <a:r>
                        <a:rPr lang="en-US" sz="2800" dirty="0">
                          <a:solidFill>
                            <a:schemeClr val="bg1"/>
                          </a:solidFill>
                        </a:rPr>
                        <a:t> </a:t>
                      </a:r>
                      <a:r>
                        <a:rPr lang="en-US" sz="2800" dirty="0" err="1">
                          <a:solidFill>
                            <a:schemeClr val="bg1"/>
                          </a:solidFill>
                        </a:rPr>
                        <a:t>đó</a:t>
                      </a:r>
                      <a:r>
                        <a:rPr lang="en-US" sz="2800" dirty="0">
                          <a:solidFill>
                            <a:schemeClr val="bg1"/>
                          </a:solidFill>
                        </a:rPr>
                        <a:t>, </a:t>
                      </a:r>
                      <a:r>
                        <a:rPr lang="en-US" sz="2800" dirty="0" err="1">
                          <a:solidFill>
                            <a:schemeClr val="bg1"/>
                          </a:solidFill>
                        </a:rPr>
                        <a:t>phân</a:t>
                      </a:r>
                      <a:r>
                        <a:rPr lang="en-US" sz="2800" dirty="0">
                          <a:solidFill>
                            <a:schemeClr val="bg1"/>
                          </a:solidFill>
                        </a:rPr>
                        <a:t> </a:t>
                      </a:r>
                      <a:r>
                        <a:rPr lang="en-US" sz="2800" dirty="0" err="1">
                          <a:solidFill>
                            <a:schemeClr val="bg1"/>
                          </a:solidFill>
                        </a:rPr>
                        <a:t>ngưỡng</a:t>
                      </a:r>
                      <a:r>
                        <a:rPr lang="en-US" sz="2800" dirty="0">
                          <a:solidFill>
                            <a:schemeClr val="bg1"/>
                          </a:solidFill>
                        </a:rPr>
                        <a:t> </a:t>
                      </a:r>
                      <a:r>
                        <a:rPr lang="en-US" sz="2800" dirty="0" err="1">
                          <a:solidFill>
                            <a:schemeClr val="bg1"/>
                          </a:solidFill>
                        </a:rPr>
                        <a:t>ảnh</a:t>
                      </a:r>
                      <a:r>
                        <a:rPr lang="en-US" sz="2800" dirty="0">
                          <a:solidFill>
                            <a:schemeClr val="bg1"/>
                          </a:solidFill>
                        </a:rPr>
                        <a:t> </a:t>
                      </a:r>
                      <a:r>
                        <a:rPr lang="en-US" sz="2800" dirty="0" err="1">
                          <a:solidFill>
                            <a:schemeClr val="bg1"/>
                          </a:solidFill>
                        </a:rPr>
                        <a:t>phù</a:t>
                      </a:r>
                      <a:r>
                        <a:rPr lang="en-US" sz="2800" dirty="0">
                          <a:solidFill>
                            <a:schemeClr val="bg1"/>
                          </a:solidFill>
                        </a:rPr>
                        <a:t> </a:t>
                      </a:r>
                      <a:r>
                        <a:rPr lang="en-US" sz="2800" dirty="0" err="1">
                          <a:solidFill>
                            <a:schemeClr val="bg1"/>
                          </a:solidFill>
                        </a:rPr>
                        <a:t>hợp</a:t>
                      </a:r>
                      <a:r>
                        <a:rPr lang="en-US" sz="2800" dirty="0">
                          <a:solidFill>
                            <a:schemeClr val="bg1"/>
                          </a:solidFill>
                        </a:rPr>
                        <a:t> </a:t>
                      </a:r>
                      <a:r>
                        <a:rPr lang="en-US" sz="2800" dirty="0" err="1">
                          <a:solidFill>
                            <a:schemeClr val="bg1"/>
                          </a:solidFill>
                        </a:rPr>
                        <a:t>hơn</a:t>
                      </a:r>
                      <a:r>
                        <a:rPr lang="en-US" sz="2800" dirty="0">
                          <a:solidFill>
                            <a:schemeClr val="bg1"/>
                          </a:solidFill>
                        </a:rPr>
                        <a:t> </a:t>
                      </a:r>
                      <a:r>
                        <a:rPr lang="en-US" sz="2800" dirty="0" err="1">
                          <a:solidFill>
                            <a:schemeClr val="bg1"/>
                          </a:solidFill>
                        </a:rPr>
                        <a:t>cho</a:t>
                      </a:r>
                      <a:r>
                        <a:rPr lang="en-US" sz="2800" dirty="0">
                          <a:solidFill>
                            <a:schemeClr val="bg1"/>
                          </a:solidFill>
                        </a:rPr>
                        <a:t> </a:t>
                      </a:r>
                      <a:r>
                        <a:rPr lang="en-US" sz="2800" dirty="0" err="1">
                          <a:solidFill>
                            <a:schemeClr val="bg1"/>
                          </a:solidFill>
                        </a:rPr>
                        <a:t>các</a:t>
                      </a:r>
                      <a:r>
                        <a:rPr lang="en-US" sz="2800" dirty="0">
                          <a:solidFill>
                            <a:schemeClr val="bg1"/>
                          </a:solidFill>
                        </a:rPr>
                        <a:t> </a:t>
                      </a:r>
                      <a:r>
                        <a:rPr lang="en-US" sz="2800" dirty="0" err="1">
                          <a:solidFill>
                            <a:schemeClr val="bg1"/>
                          </a:solidFill>
                        </a:rPr>
                        <a:t>trường</a:t>
                      </a:r>
                      <a:r>
                        <a:rPr lang="en-US" sz="2800" dirty="0">
                          <a:solidFill>
                            <a:schemeClr val="bg1"/>
                          </a:solidFill>
                        </a:rPr>
                        <a:t> </a:t>
                      </a:r>
                      <a:r>
                        <a:rPr lang="en-US" sz="2800" dirty="0" err="1">
                          <a:solidFill>
                            <a:schemeClr val="bg1"/>
                          </a:solidFill>
                        </a:rPr>
                        <a:t>hợp</a:t>
                      </a:r>
                      <a:r>
                        <a:rPr lang="en-US" sz="2800" dirty="0">
                          <a:solidFill>
                            <a:schemeClr val="bg1"/>
                          </a:solidFill>
                        </a:rPr>
                        <a:t> </a:t>
                      </a:r>
                      <a:r>
                        <a:rPr lang="en-US" sz="2800" dirty="0" err="1">
                          <a:solidFill>
                            <a:schemeClr val="bg1"/>
                          </a:solidFill>
                        </a:rPr>
                        <a:t>phức</a:t>
                      </a:r>
                      <a:r>
                        <a:rPr lang="en-US" sz="2800" dirty="0">
                          <a:solidFill>
                            <a:schemeClr val="bg1"/>
                          </a:solidFill>
                        </a:rPr>
                        <a:t> </a:t>
                      </a:r>
                      <a:r>
                        <a:rPr lang="en-US" sz="2800" dirty="0" err="1">
                          <a:solidFill>
                            <a:schemeClr val="bg1"/>
                          </a:solidFill>
                        </a:rPr>
                        <a:t>tạp</a:t>
                      </a:r>
                      <a:r>
                        <a:rPr lang="en-US" sz="2800" dirty="0">
                          <a:solidFill>
                            <a:schemeClr val="bg1"/>
                          </a:solidFill>
                        </a:rPr>
                        <a:t>, </a:t>
                      </a:r>
                      <a:r>
                        <a:rPr lang="en-US" sz="2800" dirty="0" err="1">
                          <a:solidFill>
                            <a:schemeClr val="bg1"/>
                          </a:solidFill>
                        </a:rPr>
                        <a:t>khi</a:t>
                      </a:r>
                      <a:r>
                        <a:rPr lang="en-US" sz="2800" dirty="0">
                          <a:solidFill>
                            <a:schemeClr val="bg1"/>
                          </a:solidFill>
                        </a:rPr>
                        <a:t> </a:t>
                      </a:r>
                      <a:r>
                        <a:rPr lang="en-US" sz="2800" dirty="0" err="1">
                          <a:solidFill>
                            <a:schemeClr val="bg1"/>
                          </a:solidFill>
                        </a:rPr>
                        <a:t>ảnh</a:t>
                      </a:r>
                      <a:r>
                        <a:rPr lang="en-US" sz="2800" dirty="0">
                          <a:solidFill>
                            <a:schemeClr val="bg1"/>
                          </a:solidFill>
                        </a:rPr>
                        <a:t> </a:t>
                      </a:r>
                      <a:r>
                        <a:rPr lang="en-US" sz="2800" dirty="0" err="1">
                          <a:solidFill>
                            <a:schemeClr val="bg1"/>
                          </a:solidFill>
                        </a:rPr>
                        <a:t>có</a:t>
                      </a:r>
                      <a:r>
                        <a:rPr lang="en-US" sz="2800" dirty="0">
                          <a:solidFill>
                            <a:schemeClr val="bg1"/>
                          </a:solidFill>
                        </a:rPr>
                        <a:t> </a:t>
                      </a:r>
                      <a:r>
                        <a:rPr lang="en-US" sz="2800" dirty="0" err="1">
                          <a:solidFill>
                            <a:schemeClr val="bg1"/>
                          </a:solidFill>
                        </a:rPr>
                        <a:t>độ</a:t>
                      </a:r>
                      <a:r>
                        <a:rPr lang="en-US" sz="2800" dirty="0">
                          <a:solidFill>
                            <a:schemeClr val="bg1"/>
                          </a:solidFill>
                        </a:rPr>
                        <a:t> </a:t>
                      </a:r>
                      <a:r>
                        <a:rPr lang="en-US" sz="2800" dirty="0" err="1">
                          <a:solidFill>
                            <a:schemeClr val="bg1"/>
                          </a:solidFill>
                        </a:rPr>
                        <a:t>tương</a:t>
                      </a:r>
                      <a:r>
                        <a:rPr lang="en-US" sz="2800" dirty="0">
                          <a:solidFill>
                            <a:schemeClr val="bg1"/>
                          </a:solidFill>
                        </a:rPr>
                        <a:t> </a:t>
                      </a:r>
                      <a:r>
                        <a:rPr lang="en-US" sz="2800" dirty="0" err="1">
                          <a:solidFill>
                            <a:schemeClr val="bg1"/>
                          </a:solidFill>
                        </a:rPr>
                        <a:t>phản</a:t>
                      </a:r>
                      <a:r>
                        <a:rPr lang="en-US" sz="2800" dirty="0">
                          <a:solidFill>
                            <a:schemeClr val="bg1"/>
                          </a:solidFill>
                        </a:rPr>
                        <a:t> </a:t>
                      </a:r>
                      <a:r>
                        <a:rPr lang="en-US" sz="2800" dirty="0" err="1">
                          <a:solidFill>
                            <a:schemeClr val="bg1"/>
                          </a:solidFill>
                        </a:rPr>
                        <a:t>kém</a:t>
                      </a:r>
                      <a:r>
                        <a:rPr lang="en-US" sz="2800" dirty="0">
                          <a:solidFill>
                            <a:schemeClr val="bg1"/>
                          </a:solidFill>
                        </a:rPr>
                        <a:t> </a:t>
                      </a:r>
                      <a:r>
                        <a:rPr lang="en-US" sz="2800" dirty="0" err="1">
                          <a:solidFill>
                            <a:schemeClr val="bg1"/>
                          </a:solidFill>
                        </a:rPr>
                        <a:t>và</a:t>
                      </a:r>
                      <a:r>
                        <a:rPr lang="en-US" sz="2800" dirty="0">
                          <a:solidFill>
                            <a:schemeClr val="bg1"/>
                          </a:solidFill>
                        </a:rPr>
                        <a:t> </a:t>
                      </a:r>
                      <a:r>
                        <a:rPr lang="en-US" sz="2800" dirty="0" err="1">
                          <a:solidFill>
                            <a:schemeClr val="bg1"/>
                          </a:solidFill>
                        </a:rPr>
                        <a:t>các</a:t>
                      </a:r>
                      <a:r>
                        <a:rPr lang="en-US" sz="2800" dirty="0">
                          <a:solidFill>
                            <a:schemeClr val="bg1"/>
                          </a:solidFill>
                        </a:rPr>
                        <a:t> </a:t>
                      </a:r>
                      <a:r>
                        <a:rPr lang="en-US" sz="2800" dirty="0" err="1">
                          <a:solidFill>
                            <a:schemeClr val="bg1"/>
                          </a:solidFill>
                        </a:rPr>
                        <a:t>đối</a:t>
                      </a:r>
                      <a:r>
                        <a:rPr lang="en-US" sz="2800" dirty="0">
                          <a:solidFill>
                            <a:schemeClr val="bg1"/>
                          </a:solidFill>
                        </a:rPr>
                        <a:t> </a:t>
                      </a:r>
                      <a:r>
                        <a:rPr lang="en-US" sz="2800" dirty="0" err="1">
                          <a:solidFill>
                            <a:schemeClr val="bg1"/>
                          </a:solidFill>
                        </a:rPr>
                        <a:t>tượng</a:t>
                      </a:r>
                      <a:r>
                        <a:rPr lang="en-US" sz="2800" dirty="0">
                          <a:solidFill>
                            <a:schemeClr val="bg1"/>
                          </a:solidFill>
                        </a:rPr>
                        <a:t> </a:t>
                      </a:r>
                      <a:r>
                        <a:rPr lang="en-US" sz="2800" dirty="0" err="1">
                          <a:solidFill>
                            <a:schemeClr val="bg1"/>
                          </a:solidFill>
                        </a:rPr>
                        <a:t>trong</a:t>
                      </a:r>
                      <a:r>
                        <a:rPr lang="en-US" sz="2800" dirty="0">
                          <a:solidFill>
                            <a:schemeClr val="bg1"/>
                          </a:solidFill>
                        </a:rPr>
                        <a:t> </a:t>
                      </a:r>
                      <a:r>
                        <a:rPr lang="en-US" sz="2800" dirty="0" err="1">
                          <a:solidFill>
                            <a:schemeClr val="bg1"/>
                          </a:solidFill>
                        </a:rPr>
                        <a:t>ảnh</a:t>
                      </a:r>
                      <a:r>
                        <a:rPr lang="en-US" sz="2800" dirty="0">
                          <a:solidFill>
                            <a:schemeClr val="bg1"/>
                          </a:solidFill>
                        </a:rPr>
                        <a:t> </a:t>
                      </a:r>
                      <a:r>
                        <a:rPr lang="en-US" sz="2800" dirty="0" err="1">
                          <a:solidFill>
                            <a:schemeClr val="bg1"/>
                          </a:solidFill>
                        </a:rPr>
                        <a:t>khó</a:t>
                      </a:r>
                      <a:r>
                        <a:rPr lang="en-US" sz="2800" dirty="0">
                          <a:solidFill>
                            <a:schemeClr val="bg1"/>
                          </a:solidFill>
                        </a:rPr>
                        <a:t> </a:t>
                      </a:r>
                      <a:r>
                        <a:rPr lang="en-US" sz="2800" dirty="0" err="1">
                          <a:solidFill>
                            <a:schemeClr val="bg1"/>
                          </a:solidFill>
                        </a:rPr>
                        <a:t>phân</a:t>
                      </a:r>
                      <a:r>
                        <a:rPr lang="en-US" sz="2800" dirty="0">
                          <a:solidFill>
                            <a:schemeClr val="bg1"/>
                          </a:solidFill>
                        </a:rPr>
                        <a:t> </a:t>
                      </a:r>
                      <a:r>
                        <a:rPr lang="en-US" sz="2800" dirty="0" err="1">
                          <a:solidFill>
                            <a:schemeClr val="bg1"/>
                          </a:solidFill>
                        </a:rPr>
                        <a:t>biệt</a:t>
                      </a:r>
                      <a:r>
                        <a:rPr lang="en-US" sz="2800" dirty="0">
                          <a:solidFill>
                            <a:schemeClr val="bg1"/>
                          </a:solidFill>
                        </a:rPr>
                        <a:t>.</a:t>
                      </a:r>
                    </a:p>
                  </a:txBody>
                  <a:tcPr marL="127779" marR="127779" marT="0" marB="0"/>
                </a:tc>
                <a:extLst>
                  <a:ext uri="{0D108BD9-81ED-4DB2-BD59-A6C34878D82A}">
                    <a16:rowId xmlns:a16="http://schemas.microsoft.com/office/drawing/2014/main" val="1724175895"/>
                  </a:ext>
                </a:extLst>
              </a:tr>
              <a:tr h="2646546">
                <a:tc>
                  <a:txBody>
                    <a:bodyPr/>
                    <a:lstStyle/>
                    <a:p>
                      <a:pPr marL="0" marR="0" lvl="0" indent="0" algn="l" defTabSz="914400" rtl="0" eaLnBrk="1" fontAlgn="auto" latinLnBrk="0" hangingPunct="1">
                        <a:lnSpc>
                          <a:spcPct val="107000"/>
                        </a:lnSpc>
                        <a:spcBef>
                          <a:spcPts val="0"/>
                        </a:spcBef>
                        <a:spcAft>
                          <a:spcPts val="0"/>
                        </a:spcAft>
                        <a:buClr>
                          <a:srgbClr val="000000"/>
                        </a:buClr>
                        <a:buSzPts val="1400"/>
                        <a:buFont typeface="Symbol" panose="05050102010706020507" pitchFamily="18" charset="2"/>
                        <a:buNone/>
                        <a:tabLst/>
                        <a:defRPr/>
                      </a:pPr>
                      <a:r>
                        <a:rPr lang="en-US" sz="2800" b="0" dirty="0" err="1">
                          <a:solidFill>
                            <a:schemeClr val="bg1"/>
                          </a:solidFill>
                        </a:rPr>
                        <a:t>Trong</a:t>
                      </a:r>
                      <a:r>
                        <a:rPr lang="en-US" sz="2800" b="0" dirty="0">
                          <a:solidFill>
                            <a:schemeClr val="bg1"/>
                          </a:solidFill>
                        </a:rPr>
                        <a:t> </a:t>
                      </a:r>
                      <a:r>
                        <a:rPr lang="en-US" sz="2800" b="0" dirty="0" err="1">
                          <a:solidFill>
                            <a:schemeClr val="bg1"/>
                          </a:solidFill>
                        </a:rPr>
                        <a:t>khi</a:t>
                      </a:r>
                      <a:r>
                        <a:rPr lang="en-US" sz="2800" b="0" dirty="0">
                          <a:solidFill>
                            <a:schemeClr val="bg1"/>
                          </a:solidFill>
                        </a:rPr>
                        <a:t> </a:t>
                      </a:r>
                      <a:r>
                        <a:rPr lang="en-US" sz="2800" b="0" dirty="0" err="1">
                          <a:solidFill>
                            <a:schemeClr val="bg1"/>
                          </a:solidFill>
                        </a:rPr>
                        <a:t>đó</a:t>
                      </a:r>
                      <a:r>
                        <a:rPr lang="en-US" sz="2800" b="0" dirty="0">
                          <a:solidFill>
                            <a:schemeClr val="bg1"/>
                          </a:solidFill>
                        </a:rPr>
                        <a:t>, </a:t>
                      </a:r>
                      <a:r>
                        <a:rPr lang="en-US" sz="2800" b="0" dirty="0" err="1">
                          <a:solidFill>
                            <a:schemeClr val="bg1"/>
                          </a:solidFill>
                        </a:rPr>
                        <a:t>ngưỡng</a:t>
                      </a:r>
                      <a:r>
                        <a:rPr lang="en-US" sz="2800" b="0" dirty="0">
                          <a:solidFill>
                            <a:schemeClr val="bg1"/>
                          </a:solidFill>
                        </a:rPr>
                        <a:t> </a:t>
                      </a:r>
                      <a:r>
                        <a:rPr lang="en-US" sz="2800" b="0" dirty="0" err="1">
                          <a:solidFill>
                            <a:schemeClr val="bg1"/>
                          </a:solidFill>
                        </a:rPr>
                        <a:t>đơn</a:t>
                      </a:r>
                      <a:r>
                        <a:rPr lang="en-US" sz="2800" b="0" dirty="0">
                          <a:solidFill>
                            <a:schemeClr val="bg1"/>
                          </a:solidFill>
                        </a:rPr>
                        <a:t> </a:t>
                      </a:r>
                      <a:r>
                        <a:rPr lang="en-US" sz="2800" b="0" dirty="0" err="1">
                          <a:solidFill>
                            <a:schemeClr val="bg1"/>
                          </a:solidFill>
                        </a:rPr>
                        <a:t>không</a:t>
                      </a:r>
                      <a:r>
                        <a:rPr lang="en-US" sz="2800" b="0" dirty="0">
                          <a:solidFill>
                            <a:schemeClr val="bg1"/>
                          </a:solidFill>
                        </a:rPr>
                        <a:t> </a:t>
                      </a:r>
                      <a:r>
                        <a:rPr lang="en-US" sz="2800" b="0" dirty="0" err="1">
                          <a:solidFill>
                            <a:schemeClr val="bg1"/>
                          </a:solidFill>
                        </a:rPr>
                        <a:t>cung</a:t>
                      </a:r>
                      <a:r>
                        <a:rPr lang="en-US" sz="2800" b="0" dirty="0">
                          <a:solidFill>
                            <a:schemeClr val="bg1"/>
                          </a:solidFill>
                        </a:rPr>
                        <a:t> </a:t>
                      </a:r>
                      <a:r>
                        <a:rPr lang="en-US" sz="2800" b="0" dirty="0" err="1">
                          <a:solidFill>
                            <a:schemeClr val="bg1"/>
                          </a:solidFill>
                        </a:rPr>
                        <a:t>cấp</a:t>
                      </a:r>
                      <a:r>
                        <a:rPr lang="en-US" sz="2800" b="0" dirty="0">
                          <a:solidFill>
                            <a:schemeClr val="bg1"/>
                          </a:solidFill>
                        </a:rPr>
                        <a:t> </a:t>
                      </a:r>
                      <a:r>
                        <a:rPr lang="en-US" sz="2800" b="0" dirty="0" err="1">
                          <a:solidFill>
                            <a:schemeClr val="bg1"/>
                          </a:solidFill>
                        </a:rPr>
                        <a:t>các</a:t>
                      </a:r>
                      <a:r>
                        <a:rPr lang="en-US" sz="2800" b="0" dirty="0">
                          <a:solidFill>
                            <a:schemeClr val="bg1"/>
                          </a:solidFill>
                        </a:rPr>
                        <a:t> </a:t>
                      </a:r>
                      <a:r>
                        <a:rPr lang="en-US" sz="2800" b="0" dirty="0" err="1">
                          <a:solidFill>
                            <a:schemeClr val="bg1"/>
                          </a:solidFill>
                        </a:rPr>
                        <a:t>tùy</a:t>
                      </a:r>
                      <a:r>
                        <a:rPr lang="en-US" sz="2800" b="0" dirty="0">
                          <a:solidFill>
                            <a:schemeClr val="bg1"/>
                          </a:solidFill>
                        </a:rPr>
                        <a:t> </a:t>
                      </a:r>
                      <a:r>
                        <a:rPr lang="en-US" sz="2800" b="0" dirty="0" err="1">
                          <a:solidFill>
                            <a:schemeClr val="bg1"/>
                          </a:solidFill>
                        </a:rPr>
                        <a:t>chọn</a:t>
                      </a:r>
                      <a:r>
                        <a:rPr lang="en-US" sz="2800" b="0" dirty="0">
                          <a:solidFill>
                            <a:schemeClr val="bg1"/>
                          </a:solidFill>
                        </a:rPr>
                        <a:t> </a:t>
                      </a:r>
                      <a:r>
                        <a:rPr lang="en-US" sz="2800" b="0" dirty="0" err="1">
                          <a:solidFill>
                            <a:schemeClr val="bg1"/>
                          </a:solidFill>
                        </a:rPr>
                        <a:t>này</a:t>
                      </a:r>
                      <a:r>
                        <a:rPr lang="en-US" sz="2800" b="0" dirty="0">
                          <a:solidFill>
                            <a:schemeClr val="bg1"/>
                          </a:solidFill>
                        </a:rPr>
                        <a:t>.</a:t>
                      </a:r>
                    </a:p>
                    <a:p>
                      <a:pPr marL="0" marR="0" lvl="0" indent="0">
                        <a:lnSpc>
                          <a:spcPct val="107000"/>
                        </a:lnSpc>
                        <a:spcBef>
                          <a:spcPts val="0"/>
                        </a:spcBef>
                        <a:spcAft>
                          <a:spcPts val="0"/>
                        </a:spcAft>
                        <a:buClr>
                          <a:srgbClr val="000000"/>
                        </a:buClr>
                        <a:buSzPts val="1400"/>
                        <a:buFont typeface="Symbol" panose="05050102010706020507" pitchFamily="18" charset="2"/>
                        <a:buNone/>
                      </a:pPr>
                      <a:endParaRPr lang="en-US" sz="2800" dirty="0">
                        <a:solidFill>
                          <a:schemeClr val="bg1"/>
                        </a:solidFill>
                      </a:endParaRPr>
                    </a:p>
                  </a:txBody>
                  <a:tcPr marL="127779" marR="127779" marT="0" marB="0"/>
                </a:tc>
                <a:tc>
                  <a:txBody>
                    <a:bodyPr/>
                    <a:lstStyle/>
                    <a:p>
                      <a:pPr marL="0" marR="0" lvl="0" indent="0" algn="l" defTabSz="914400" rtl="0" eaLnBrk="1" fontAlgn="auto" latinLnBrk="0" hangingPunct="1">
                        <a:lnSpc>
                          <a:spcPct val="107000"/>
                        </a:lnSpc>
                        <a:spcBef>
                          <a:spcPts val="0"/>
                        </a:spcBef>
                        <a:spcAft>
                          <a:spcPts val="0"/>
                        </a:spcAft>
                        <a:buClr>
                          <a:srgbClr val="000000"/>
                        </a:buClr>
                        <a:buSzPts val="1400"/>
                        <a:buFont typeface="Symbol" panose="05050102010706020507" pitchFamily="18" charset="2"/>
                        <a:buNone/>
                        <a:tabLst/>
                        <a:defRPr/>
                      </a:pPr>
                      <a:r>
                        <a:rPr lang="en-US" sz="2800" dirty="0" err="1">
                          <a:solidFill>
                            <a:schemeClr val="bg1"/>
                          </a:solidFill>
                        </a:rPr>
                        <a:t>Phân</a:t>
                      </a:r>
                      <a:r>
                        <a:rPr lang="en-US" sz="2800" dirty="0">
                          <a:solidFill>
                            <a:schemeClr val="bg1"/>
                          </a:solidFill>
                        </a:rPr>
                        <a:t> </a:t>
                      </a:r>
                      <a:r>
                        <a:rPr lang="en-US" sz="2800" dirty="0" err="1">
                          <a:solidFill>
                            <a:schemeClr val="bg1"/>
                          </a:solidFill>
                        </a:rPr>
                        <a:t>ngưỡng</a:t>
                      </a:r>
                      <a:r>
                        <a:rPr lang="en-US" sz="2800" dirty="0">
                          <a:solidFill>
                            <a:schemeClr val="bg1"/>
                          </a:solidFill>
                        </a:rPr>
                        <a:t> </a:t>
                      </a:r>
                      <a:r>
                        <a:rPr lang="en-US" sz="2800" dirty="0" err="1">
                          <a:solidFill>
                            <a:schemeClr val="bg1"/>
                          </a:solidFill>
                        </a:rPr>
                        <a:t>ảnh</a:t>
                      </a:r>
                      <a:r>
                        <a:rPr lang="en-US" sz="2800" dirty="0">
                          <a:solidFill>
                            <a:schemeClr val="bg1"/>
                          </a:solidFill>
                        </a:rPr>
                        <a:t> </a:t>
                      </a:r>
                      <a:r>
                        <a:rPr lang="en-US" sz="2800" dirty="0" err="1">
                          <a:solidFill>
                            <a:schemeClr val="bg1"/>
                          </a:solidFill>
                        </a:rPr>
                        <a:t>có</a:t>
                      </a:r>
                      <a:r>
                        <a:rPr lang="en-US" sz="2800" dirty="0">
                          <a:solidFill>
                            <a:schemeClr val="bg1"/>
                          </a:solidFill>
                        </a:rPr>
                        <a:t> </a:t>
                      </a:r>
                      <a:r>
                        <a:rPr lang="en-US" sz="2800" dirty="0" err="1">
                          <a:solidFill>
                            <a:schemeClr val="bg1"/>
                          </a:solidFill>
                        </a:rPr>
                        <a:t>thể</a:t>
                      </a:r>
                      <a:r>
                        <a:rPr lang="en-US" sz="2800" dirty="0">
                          <a:solidFill>
                            <a:schemeClr val="bg1"/>
                          </a:solidFill>
                        </a:rPr>
                        <a:t> </a:t>
                      </a:r>
                      <a:r>
                        <a:rPr lang="en-US" sz="2800" dirty="0" err="1">
                          <a:solidFill>
                            <a:schemeClr val="bg1"/>
                          </a:solidFill>
                        </a:rPr>
                        <a:t>được</a:t>
                      </a:r>
                      <a:r>
                        <a:rPr lang="en-US" sz="2800" dirty="0">
                          <a:solidFill>
                            <a:schemeClr val="bg1"/>
                          </a:solidFill>
                        </a:rPr>
                        <a:t> </a:t>
                      </a:r>
                      <a:r>
                        <a:rPr lang="en-US" sz="2800" dirty="0" err="1">
                          <a:solidFill>
                            <a:schemeClr val="bg1"/>
                          </a:solidFill>
                        </a:rPr>
                        <a:t>tinh</a:t>
                      </a:r>
                      <a:r>
                        <a:rPr lang="en-US" sz="2800" dirty="0">
                          <a:solidFill>
                            <a:schemeClr val="bg1"/>
                          </a:solidFill>
                        </a:rPr>
                        <a:t> </a:t>
                      </a:r>
                      <a:r>
                        <a:rPr lang="en-US" sz="2800" dirty="0" err="1">
                          <a:solidFill>
                            <a:schemeClr val="bg1"/>
                          </a:solidFill>
                        </a:rPr>
                        <a:t>chỉnh</a:t>
                      </a:r>
                      <a:r>
                        <a:rPr lang="en-US" sz="2800" dirty="0">
                          <a:solidFill>
                            <a:schemeClr val="bg1"/>
                          </a:solidFill>
                        </a:rPr>
                        <a:t> </a:t>
                      </a:r>
                      <a:r>
                        <a:rPr lang="en-US" sz="2800" dirty="0" err="1">
                          <a:solidFill>
                            <a:schemeClr val="bg1"/>
                          </a:solidFill>
                        </a:rPr>
                        <a:t>để</a:t>
                      </a:r>
                      <a:r>
                        <a:rPr lang="en-US" sz="2800" dirty="0">
                          <a:solidFill>
                            <a:schemeClr val="bg1"/>
                          </a:solidFill>
                        </a:rPr>
                        <a:t> </a:t>
                      </a:r>
                      <a:r>
                        <a:rPr lang="en-US" sz="2800" dirty="0" err="1">
                          <a:solidFill>
                            <a:schemeClr val="bg1"/>
                          </a:solidFill>
                        </a:rPr>
                        <a:t>cải</a:t>
                      </a:r>
                      <a:r>
                        <a:rPr lang="en-US" sz="2800" dirty="0">
                          <a:solidFill>
                            <a:schemeClr val="bg1"/>
                          </a:solidFill>
                        </a:rPr>
                        <a:t> </a:t>
                      </a:r>
                      <a:r>
                        <a:rPr lang="en-US" sz="2800" dirty="0" err="1">
                          <a:solidFill>
                            <a:schemeClr val="bg1"/>
                          </a:solidFill>
                        </a:rPr>
                        <a:t>thiện</a:t>
                      </a:r>
                      <a:r>
                        <a:rPr lang="en-US" sz="2800" dirty="0">
                          <a:solidFill>
                            <a:schemeClr val="bg1"/>
                          </a:solidFill>
                        </a:rPr>
                        <a:t> </a:t>
                      </a:r>
                      <a:r>
                        <a:rPr lang="en-US" sz="2800" dirty="0" err="1">
                          <a:solidFill>
                            <a:schemeClr val="bg1"/>
                          </a:solidFill>
                        </a:rPr>
                        <a:t>kết</a:t>
                      </a:r>
                      <a:r>
                        <a:rPr lang="en-US" sz="2800" dirty="0">
                          <a:solidFill>
                            <a:schemeClr val="bg1"/>
                          </a:solidFill>
                        </a:rPr>
                        <a:t> </a:t>
                      </a:r>
                      <a:r>
                        <a:rPr lang="en-US" sz="2800" dirty="0" err="1">
                          <a:solidFill>
                            <a:schemeClr val="bg1"/>
                          </a:solidFill>
                        </a:rPr>
                        <a:t>quả</a:t>
                      </a:r>
                      <a:r>
                        <a:rPr lang="en-US" sz="2800" dirty="0">
                          <a:solidFill>
                            <a:schemeClr val="bg1"/>
                          </a:solidFill>
                        </a:rPr>
                        <a:t> </a:t>
                      </a:r>
                      <a:r>
                        <a:rPr lang="en-US" sz="2800" dirty="0" err="1">
                          <a:solidFill>
                            <a:schemeClr val="bg1"/>
                          </a:solidFill>
                        </a:rPr>
                        <a:t>chuyển</a:t>
                      </a:r>
                      <a:r>
                        <a:rPr lang="en-US" sz="2800" dirty="0">
                          <a:solidFill>
                            <a:schemeClr val="bg1"/>
                          </a:solidFill>
                        </a:rPr>
                        <a:t> </a:t>
                      </a:r>
                      <a:r>
                        <a:rPr lang="en-US" sz="2800" dirty="0" err="1">
                          <a:solidFill>
                            <a:schemeClr val="bg1"/>
                          </a:solidFill>
                        </a:rPr>
                        <a:t>đổi</a:t>
                      </a:r>
                      <a:r>
                        <a:rPr lang="en-US" sz="2800" dirty="0">
                          <a:solidFill>
                            <a:schemeClr val="bg1"/>
                          </a:solidFill>
                        </a:rPr>
                        <a:t> </a:t>
                      </a:r>
                      <a:r>
                        <a:rPr lang="en-US" sz="2800" dirty="0" err="1">
                          <a:solidFill>
                            <a:schemeClr val="bg1"/>
                          </a:solidFill>
                        </a:rPr>
                        <a:t>bằng</a:t>
                      </a:r>
                      <a:r>
                        <a:rPr lang="en-US" sz="2800" dirty="0">
                          <a:solidFill>
                            <a:schemeClr val="bg1"/>
                          </a:solidFill>
                        </a:rPr>
                        <a:t> </a:t>
                      </a:r>
                      <a:r>
                        <a:rPr lang="en-US" sz="2800" dirty="0" err="1">
                          <a:solidFill>
                            <a:schemeClr val="bg1"/>
                          </a:solidFill>
                        </a:rPr>
                        <a:t>cách</a:t>
                      </a:r>
                      <a:r>
                        <a:rPr lang="en-US" sz="2800" dirty="0">
                          <a:solidFill>
                            <a:schemeClr val="bg1"/>
                          </a:solidFill>
                        </a:rPr>
                        <a:t> </a:t>
                      </a:r>
                      <a:r>
                        <a:rPr lang="en-US" sz="2800" dirty="0" err="1">
                          <a:solidFill>
                            <a:schemeClr val="bg1"/>
                          </a:solidFill>
                        </a:rPr>
                        <a:t>sử</a:t>
                      </a:r>
                      <a:r>
                        <a:rPr lang="en-US" sz="2800" dirty="0">
                          <a:solidFill>
                            <a:schemeClr val="bg1"/>
                          </a:solidFill>
                        </a:rPr>
                        <a:t> </a:t>
                      </a:r>
                      <a:r>
                        <a:rPr lang="en-US" sz="2800" dirty="0" err="1">
                          <a:solidFill>
                            <a:schemeClr val="bg1"/>
                          </a:solidFill>
                        </a:rPr>
                        <a:t>dụng</a:t>
                      </a:r>
                      <a:r>
                        <a:rPr lang="en-US" sz="2800" dirty="0">
                          <a:solidFill>
                            <a:schemeClr val="bg1"/>
                          </a:solidFill>
                        </a:rPr>
                        <a:t> </a:t>
                      </a:r>
                      <a:r>
                        <a:rPr lang="en-US" sz="2800" dirty="0" err="1">
                          <a:solidFill>
                            <a:schemeClr val="bg1"/>
                          </a:solidFill>
                        </a:rPr>
                        <a:t>nhiều</a:t>
                      </a:r>
                      <a:r>
                        <a:rPr lang="en-US" sz="2800" dirty="0">
                          <a:solidFill>
                            <a:schemeClr val="bg1"/>
                          </a:solidFill>
                        </a:rPr>
                        <a:t> </a:t>
                      </a:r>
                      <a:r>
                        <a:rPr lang="en-US" sz="2800" dirty="0" err="1">
                          <a:solidFill>
                            <a:schemeClr val="bg1"/>
                          </a:solidFill>
                        </a:rPr>
                        <a:t>giá</a:t>
                      </a:r>
                      <a:r>
                        <a:rPr lang="en-US" sz="2800" dirty="0">
                          <a:solidFill>
                            <a:schemeClr val="bg1"/>
                          </a:solidFill>
                        </a:rPr>
                        <a:t> </a:t>
                      </a:r>
                      <a:r>
                        <a:rPr lang="en-US" sz="2800" dirty="0" err="1">
                          <a:solidFill>
                            <a:schemeClr val="bg1"/>
                          </a:solidFill>
                        </a:rPr>
                        <a:t>trị</a:t>
                      </a:r>
                      <a:r>
                        <a:rPr lang="en-US" sz="2800" dirty="0">
                          <a:solidFill>
                            <a:schemeClr val="bg1"/>
                          </a:solidFill>
                        </a:rPr>
                        <a:t> </a:t>
                      </a:r>
                      <a:r>
                        <a:rPr lang="en-US" sz="2800" dirty="0" err="1">
                          <a:solidFill>
                            <a:schemeClr val="bg1"/>
                          </a:solidFill>
                        </a:rPr>
                        <a:t>ngưỡng</a:t>
                      </a:r>
                      <a:r>
                        <a:rPr lang="en-US" sz="2800" dirty="0">
                          <a:solidFill>
                            <a:schemeClr val="bg1"/>
                          </a:solidFill>
                        </a:rPr>
                        <a:t> </a:t>
                      </a:r>
                      <a:r>
                        <a:rPr lang="en-US" sz="2800" dirty="0" err="1">
                          <a:solidFill>
                            <a:schemeClr val="bg1"/>
                          </a:solidFill>
                        </a:rPr>
                        <a:t>hoặc</a:t>
                      </a:r>
                      <a:r>
                        <a:rPr lang="en-US" sz="2800" dirty="0">
                          <a:solidFill>
                            <a:schemeClr val="bg1"/>
                          </a:solidFill>
                        </a:rPr>
                        <a:t> </a:t>
                      </a:r>
                      <a:r>
                        <a:rPr lang="en-US" sz="2800" dirty="0" err="1">
                          <a:solidFill>
                            <a:schemeClr val="bg1"/>
                          </a:solidFill>
                        </a:rPr>
                        <a:t>áp</a:t>
                      </a:r>
                      <a:r>
                        <a:rPr lang="en-US" sz="2800" dirty="0">
                          <a:solidFill>
                            <a:schemeClr val="bg1"/>
                          </a:solidFill>
                        </a:rPr>
                        <a:t> </a:t>
                      </a:r>
                      <a:r>
                        <a:rPr lang="en-US" sz="2800" dirty="0" err="1">
                          <a:solidFill>
                            <a:schemeClr val="bg1"/>
                          </a:solidFill>
                        </a:rPr>
                        <a:t>dụng</a:t>
                      </a:r>
                      <a:r>
                        <a:rPr lang="en-US" sz="2800" dirty="0">
                          <a:solidFill>
                            <a:schemeClr val="bg1"/>
                          </a:solidFill>
                        </a:rPr>
                        <a:t> </a:t>
                      </a:r>
                      <a:r>
                        <a:rPr lang="en-US" sz="2800" dirty="0" err="1">
                          <a:solidFill>
                            <a:schemeClr val="bg1"/>
                          </a:solidFill>
                        </a:rPr>
                        <a:t>các</a:t>
                      </a:r>
                      <a:r>
                        <a:rPr lang="en-US" sz="2800" dirty="0">
                          <a:solidFill>
                            <a:schemeClr val="bg1"/>
                          </a:solidFill>
                        </a:rPr>
                        <a:t> </a:t>
                      </a:r>
                      <a:r>
                        <a:rPr lang="en-US" sz="2800" dirty="0" err="1">
                          <a:solidFill>
                            <a:schemeClr val="bg1"/>
                          </a:solidFill>
                        </a:rPr>
                        <a:t>kỹ</a:t>
                      </a:r>
                      <a:r>
                        <a:rPr lang="en-US" sz="2800" dirty="0">
                          <a:solidFill>
                            <a:schemeClr val="bg1"/>
                          </a:solidFill>
                        </a:rPr>
                        <a:t> </a:t>
                      </a:r>
                      <a:r>
                        <a:rPr lang="en-US" sz="2800" dirty="0" err="1">
                          <a:solidFill>
                            <a:schemeClr val="bg1"/>
                          </a:solidFill>
                        </a:rPr>
                        <a:t>thuật</a:t>
                      </a:r>
                      <a:r>
                        <a:rPr lang="en-US" sz="2800" dirty="0">
                          <a:solidFill>
                            <a:schemeClr val="bg1"/>
                          </a:solidFill>
                        </a:rPr>
                        <a:t> </a:t>
                      </a:r>
                      <a:r>
                        <a:rPr lang="en-US" sz="2800" dirty="0" err="1">
                          <a:solidFill>
                            <a:schemeClr val="bg1"/>
                          </a:solidFill>
                        </a:rPr>
                        <a:t>xử</a:t>
                      </a:r>
                      <a:r>
                        <a:rPr lang="en-US" sz="2800" dirty="0">
                          <a:solidFill>
                            <a:schemeClr val="bg1"/>
                          </a:solidFill>
                        </a:rPr>
                        <a:t> </a:t>
                      </a:r>
                      <a:r>
                        <a:rPr lang="en-US" sz="2800" dirty="0" err="1">
                          <a:solidFill>
                            <a:schemeClr val="bg1"/>
                          </a:solidFill>
                        </a:rPr>
                        <a:t>lý</a:t>
                      </a:r>
                      <a:r>
                        <a:rPr lang="en-US" sz="2800" dirty="0">
                          <a:solidFill>
                            <a:schemeClr val="bg1"/>
                          </a:solidFill>
                        </a:rPr>
                        <a:t> </a:t>
                      </a:r>
                      <a:r>
                        <a:rPr lang="en-US" sz="2800" dirty="0" err="1">
                          <a:solidFill>
                            <a:schemeClr val="bg1"/>
                          </a:solidFill>
                        </a:rPr>
                        <a:t>ảnh</a:t>
                      </a:r>
                      <a:r>
                        <a:rPr lang="en-US" sz="2800" dirty="0">
                          <a:solidFill>
                            <a:schemeClr val="bg1"/>
                          </a:solidFill>
                        </a:rPr>
                        <a:t> </a:t>
                      </a:r>
                      <a:r>
                        <a:rPr lang="en-US" sz="2800" dirty="0" err="1">
                          <a:solidFill>
                            <a:schemeClr val="bg1"/>
                          </a:solidFill>
                        </a:rPr>
                        <a:t>khác</a:t>
                      </a:r>
                      <a:r>
                        <a:rPr lang="en-US" sz="2800" dirty="0">
                          <a:solidFill>
                            <a:schemeClr val="bg1"/>
                          </a:solidFill>
                        </a:rPr>
                        <a:t> </a:t>
                      </a:r>
                      <a:r>
                        <a:rPr lang="en-US" sz="2800" dirty="0" err="1">
                          <a:solidFill>
                            <a:schemeClr val="bg1"/>
                          </a:solidFill>
                        </a:rPr>
                        <a:t>như</a:t>
                      </a:r>
                      <a:r>
                        <a:rPr lang="en-US" sz="2800" dirty="0">
                          <a:solidFill>
                            <a:schemeClr val="bg1"/>
                          </a:solidFill>
                        </a:rPr>
                        <a:t> </a:t>
                      </a:r>
                      <a:r>
                        <a:rPr lang="en-US" sz="2800" dirty="0" err="1">
                          <a:solidFill>
                            <a:schemeClr val="bg1"/>
                          </a:solidFill>
                        </a:rPr>
                        <a:t>lọc</a:t>
                      </a:r>
                      <a:r>
                        <a:rPr lang="en-US" sz="2800" dirty="0">
                          <a:solidFill>
                            <a:schemeClr val="bg1"/>
                          </a:solidFill>
                        </a:rPr>
                        <a:t>, </a:t>
                      </a:r>
                      <a:r>
                        <a:rPr lang="en-US" sz="2800" dirty="0" err="1">
                          <a:solidFill>
                            <a:schemeClr val="bg1"/>
                          </a:solidFill>
                        </a:rPr>
                        <a:t>khuếch</a:t>
                      </a:r>
                      <a:r>
                        <a:rPr lang="en-US" sz="2800" dirty="0">
                          <a:solidFill>
                            <a:schemeClr val="bg1"/>
                          </a:solidFill>
                        </a:rPr>
                        <a:t> </a:t>
                      </a:r>
                      <a:r>
                        <a:rPr lang="en-US" sz="2800" dirty="0" err="1">
                          <a:solidFill>
                            <a:schemeClr val="bg1"/>
                          </a:solidFill>
                        </a:rPr>
                        <a:t>đại</a:t>
                      </a:r>
                      <a:r>
                        <a:rPr lang="en-US" sz="2800" dirty="0">
                          <a:solidFill>
                            <a:schemeClr val="bg1"/>
                          </a:solidFill>
                        </a:rPr>
                        <a:t>, hay </a:t>
                      </a:r>
                      <a:r>
                        <a:rPr lang="en-US" sz="2800" dirty="0" err="1">
                          <a:solidFill>
                            <a:schemeClr val="bg1"/>
                          </a:solidFill>
                        </a:rPr>
                        <a:t>giảm</a:t>
                      </a:r>
                      <a:r>
                        <a:rPr lang="en-US" sz="2800" dirty="0">
                          <a:solidFill>
                            <a:schemeClr val="bg1"/>
                          </a:solidFill>
                        </a:rPr>
                        <a:t> </a:t>
                      </a:r>
                      <a:r>
                        <a:rPr lang="en-US" sz="2800" dirty="0" err="1">
                          <a:solidFill>
                            <a:schemeClr val="bg1"/>
                          </a:solidFill>
                        </a:rPr>
                        <a:t>nhiễu</a:t>
                      </a:r>
                      <a:endParaRPr lang="en-US" sz="2800" dirty="0">
                        <a:solidFill>
                          <a:schemeClr val="bg1"/>
                        </a:solidFill>
                      </a:endParaRPr>
                    </a:p>
                    <a:p>
                      <a:pPr marL="0" marR="0" lvl="0" indent="0">
                        <a:lnSpc>
                          <a:spcPct val="107000"/>
                        </a:lnSpc>
                        <a:spcBef>
                          <a:spcPts val="0"/>
                        </a:spcBef>
                        <a:spcAft>
                          <a:spcPts val="0"/>
                        </a:spcAft>
                        <a:buClr>
                          <a:srgbClr val="000000"/>
                        </a:buClr>
                        <a:buSzPts val="1400"/>
                        <a:buFont typeface="Symbol" panose="05050102010706020507" pitchFamily="18" charset="2"/>
                        <a:buNone/>
                      </a:pPr>
                      <a:endParaRPr lang="en-US" sz="2800" dirty="0">
                        <a:solidFill>
                          <a:schemeClr val="bg1"/>
                        </a:solidFill>
                      </a:endParaRPr>
                    </a:p>
                  </a:txBody>
                  <a:tcPr marL="127779" marR="127779" marT="0" marB="0"/>
                </a:tc>
                <a:extLst>
                  <a:ext uri="{0D108BD9-81ED-4DB2-BD59-A6C34878D82A}">
                    <a16:rowId xmlns:a16="http://schemas.microsoft.com/office/drawing/2014/main" val="4208688360"/>
                  </a:ext>
                </a:extLst>
              </a:tr>
            </a:tbl>
          </a:graphicData>
        </a:graphic>
      </p:graphicFrame>
      <p:grpSp>
        <p:nvGrpSpPr>
          <p:cNvPr id="13" name="Group 6"/>
          <p:cNvGrpSpPr/>
          <p:nvPr/>
        </p:nvGrpSpPr>
        <p:grpSpPr>
          <a:xfrm>
            <a:off x="-3635587" y="4991100"/>
            <a:ext cx="6383425" cy="5528076"/>
            <a:chOff x="0" y="0"/>
            <a:chExt cx="3619627" cy="3134614"/>
          </a:xfrm>
        </p:grpSpPr>
        <p:sp>
          <p:nvSpPr>
            <p:cNvPr id="14"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15" name="Group 8"/>
          <p:cNvGrpSpPr/>
          <p:nvPr/>
        </p:nvGrpSpPr>
        <p:grpSpPr>
          <a:xfrm>
            <a:off x="1599172" y="5917598"/>
            <a:ext cx="3034530" cy="2627917"/>
            <a:chOff x="0" y="0"/>
            <a:chExt cx="3619627" cy="3134614"/>
          </a:xfrm>
        </p:grpSpPr>
        <p:sp>
          <p:nvSpPr>
            <p:cNvPr id="16"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id="17" name="Group 10"/>
          <p:cNvGrpSpPr/>
          <p:nvPr/>
        </p:nvGrpSpPr>
        <p:grpSpPr>
          <a:xfrm>
            <a:off x="3980999" y="7869856"/>
            <a:ext cx="2141618" cy="1854652"/>
            <a:chOff x="0" y="0"/>
            <a:chExt cx="3619627" cy="3134614"/>
          </a:xfrm>
        </p:grpSpPr>
        <p:sp>
          <p:nvSpPr>
            <p:cNvPr id="18" name="Freeform 11"/>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19" name="Group 18"/>
          <p:cNvGrpSpPr/>
          <p:nvPr/>
        </p:nvGrpSpPr>
        <p:grpSpPr>
          <a:xfrm>
            <a:off x="914059" y="9472013"/>
            <a:ext cx="5553423" cy="842932"/>
            <a:chOff x="914400" y="800100"/>
            <a:chExt cx="5553423" cy="842932"/>
          </a:xfrm>
        </p:grpSpPr>
        <p:pic>
          <p:nvPicPr>
            <p:cNvPr id="20" name="Picture 19">
              <a:extLst>
                <a:ext uri="{FF2B5EF4-FFF2-40B4-BE49-F238E27FC236}">
                  <a16:creationId xmlns:a16="http://schemas.microsoft.com/office/drawing/2014/main" id="{BD812114-FF7C-870B-3CA3-56E3F050DD6B}"/>
                </a:ext>
              </a:extLst>
            </p:cNvPr>
            <p:cNvPicPr>
              <a:picLocks noChangeAspect="1"/>
            </p:cNvPicPr>
            <p:nvPr/>
          </p:nvPicPr>
          <p:blipFill>
            <a:blip r:embed="rId2"/>
            <a:stretch>
              <a:fillRect/>
            </a:stretch>
          </p:blipFill>
          <p:spPr>
            <a:xfrm>
              <a:off x="914400" y="800100"/>
              <a:ext cx="978508" cy="842932"/>
            </a:xfrm>
            <a:prstGeom prst="rect">
              <a:avLst/>
            </a:prstGeom>
          </p:spPr>
        </p:pic>
        <p:sp>
          <p:nvSpPr>
            <p:cNvPr id="21" name="TextBox 20"/>
            <p:cNvSpPr txBox="1"/>
            <p:nvPr/>
          </p:nvSpPr>
          <p:spPr>
            <a:xfrm>
              <a:off x="1918308" y="1036900"/>
              <a:ext cx="4549515" cy="369332"/>
            </a:xfrm>
            <a:prstGeom prst="rect">
              <a:avLst/>
            </a:prstGeom>
            <a:noFill/>
          </p:spPr>
          <p:txBody>
            <a:bodyPr wrap="none" rtlCol="0">
              <a:spAutoFit/>
            </a:bodyPr>
            <a:lstStyle/>
            <a:p>
              <a:r>
                <a:rPr lang="en-US" b="1" dirty="0">
                  <a:solidFill>
                    <a:schemeClr val="bg1"/>
                  </a:solidFill>
                </a:rPr>
                <a:t>TRƯỜNG ĐH SƯ PHẠM KỸ THUẬT VĨNH LONG</a:t>
              </a:r>
            </a:p>
          </p:txBody>
        </p:sp>
      </p:grpSp>
    </p:spTree>
    <p:extLst>
      <p:ext uri="{BB962C8B-B14F-4D97-AF65-F5344CB8AC3E}">
        <p14:creationId xmlns:p14="http://schemas.microsoft.com/office/powerpoint/2010/main" val="3196405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2781299" y="5753100"/>
            <a:ext cx="7388722" cy="6398668"/>
            <a:chOff x="446027" y="496028"/>
            <a:chExt cx="3619627" cy="3134614"/>
          </a:xfrm>
        </p:grpSpPr>
        <p:sp>
          <p:nvSpPr>
            <p:cNvPr id="3" name="Freeform 3"/>
            <p:cNvSpPr/>
            <p:nvPr/>
          </p:nvSpPr>
          <p:spPr>
            <a:xfrm>
              <a:off x="446027" y="496028"/>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rot="-10800000">
            <a:off x="14406754" y="650631"/>
            <a:ext cx="5276948" cy="45698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8" name="TextBox 8"/>
          <p:cNvSpPr txBox="1"/>
          <p:nvPr/>
        </p:nvSpPr>
        <p:spPr>
          <a:xfrm>
            <a:off x="11504016" y="2043985"/>
            <a:ext cx="5317919" cy="2492990"/>
          </a:xfrm>
          <a:prstGeom prst="rect">
            <a:avLst/>
          </a:prstGeom>
        </p:spPr>
        <p:txBody>
          <a:bodyPr wrap="square" lIns="0" tIns="0" rIns="0" bIns="0" rtlCol="0" anchor="t">
            <a:spAutoFit/>
          </a:bodyPr>
          <a:lstStyle/>
          <a:p>
            <a:r>
              <a:rPr lang="en-US" dirty="0" err="1"/>
              <a:t>Ngưỡng</a:t>
            </a:r>
            <a:r>
              <a:rPr lang="en-US" dirty="0"/>
              <a:t> </a:t>
            </a:r>
            <a:r>
              <a:rPr lang="en-US" dirty="0" err="1"/>
              <a:t>kép</a:t>
            </a:r>
            <a:r>
              <a:rPr lang="en-US" dirty="0"/>
              <a:t> </a:t>
            </a:r>
            <a:r>
              <a:rPr lang="en-US" dirty="0" err="1"/>
              <a:t>là</a:t>
            </a:r>
            <a:r>
              <a:rPr lang="en-US" dirty="0"/>
              <a:t> </a:t>
            </a:r>
            <a:r>
              <a:rPr lang="en-US" dirty="0" err="1"/>
              <a:t>phương</a:t>
            </a:r>
            <a:r>
              <a:rPr lang="en-US" dirty="0"/>
              <a:t> </a:t>
            </a:r>
            <a:r>
              <a:rPr lang="en-US" dirty="0" err="1"/>
              <a:t>pháp</a:t>
            </a:r>
            <a:r>
              <a:rPr lang="en-US" dirty="0"/>
              <a:t> </a:t>
            </a:r>
            <a:r>
              <a:rPr lang="en-US" dirty="0" err="1"/>
              <a:t>phân</a:t>
            </a:r>
            <a:r>
              <a:rPr lang="en-US" dirty="0"/>
              <a:t> </a:t>
            </a:r>
            <a:r>
              <a:rPr lang="en-US" dirty="0" err="1"/>
              <a:t>ngưỡng</a:t>
            </a:r>
            <a:r>
              <a:rPr lang="en-US" dirty="0"/>
              <a:t> </a:t>
            </a:r>
            <a:r>
              <a:rPr lang="en-US" dirty="0" err="1"/>
              <a:t>ảnh</a:t>
            </a:r>
            <a:r>
              <a:rPr lang="en-US" dirty="0"/>
              <a:t> </a:t>
            </a:r>
            <a:r>
              <a:rPr lang="en-US" dirty="0" err="1"/>
              <a:t>bằng</a:t>
            </a:r>
            <a:r>
              <a:rPr lang="en-US" dirty="0"/>
              <a:t> </a:t>
            </a:r>
            <a:r>
              <a:rPr lang="en-US" dirty="0" err="1"/>
              <a:t>cách</a:t>
            </a:r>
            <a:r>
              <a:rPr lang="en-US" dirty="0"/>
              <a:t> </a:t>
            </a:r>
            <a:r>
              <a:rPr lang="en-US" b="1" dirty="0" err="1"/>
              <a:t>áp</a:t>
            </a:r>
            <a:r>
              <a:rPr lang="en-US" b="1" dirty="0"/>
              <a:t> </a:t>
            </a:r>
            <a:r>
              <a:rPr lang="en-US" b="1" dirty="0" err="1"/>
              <a:t>dụng</a:t>
            </a:r>
            <a:r>
              <a:rPr lang="en-US" b="1" dirty="0"/>
              <a:t> </a:t>
            </a:r>
            <a:r>
              <a:rPr lang="en-US" b="1" dirty="0" err="1"/>
              <a:t>hai</a:t>
            </a:r>
            <a:r>
              <a:rPr lang="en-US" b="1" dirty="0"/>
              <a:t> </a:t>
            </a:r>
            <a:r>
              <a:rPr lang="en-US" b="1" dirty="0" err="1"/>
              <a:t>ngưỡng</a:t>
            </a:r>
            <a:r>
              <a:rPr lang="en-US" dirty="0"/>
              <a:t> </a:t>
            </a:r>
            <a:r>
              <a:rPr lang="en-US" dirty="0" err="1"/>
              <a:t>thay</a:t>
            </a:r>
            <a:r>
              <a:rPr lang="en-US" dirty="0"/>
              <a:t> </a:t>
            </a:r>
            <a:r>
              <a:rPr lang="en-US" dirty="0" err="1"/>
              <a:t>vì</a:t>
            </a:r>
            <a:r>
              <a:rPr lang="en-US" dirty="0"/>
              <a:t> </a:t>
            </a:r>
            <a:r>
              <a:rPr lang="en-US" dirty="0" err="1"/>
              <a:t>một</a:t>
            </a:r>
            <a:r>
              <a:rPr lang="en-US" dirty="0"/>
              <a:t> </a:t>
            </a:r>
            <a:r>
              <a:rPr lang="en-US" dirty="0" err="1"/>
              <a:t>ngưỡng</a:t>
            </a:r>
            <a:r>
              <a:rPr lang="en-US" dirty="0"/>
              <a:t> </a:t>
            </a:r>
            <a:r>
              <a:rPr lang="en-US" dirty="0" err="1"/>
              <a:t>duy</a:t>
            </a:r>
            <a:r>
              <a:rPr lang="en-US" dirty="0"/>
              <a:t> </a:t>
            </a:r>
            <a:r>
              <a:rPr lang="en-US" dirty="0" err="1"/>
              <a:t>nhất</a:t>
            </a:r>
            <a:r>
              <a:rPr lang="en-US" dirty="0"/>
              <a:t> </a:t>
            </a:r>
            <a:r>
              <a:rPr lang="en-US" dirty="0" err="1"/>
              <a:t>như</a:t>
            </a:r>
            <a:r>
              <a:rPr lang="en-US" dirty="0"/>
              <a:t> </a:t>
            </a:r>
            <a:r>
              <a:rPr lang="en-US" dirty="0" err="1"/>
              <a:t>trong</a:t>
            </a:r>
            <a:r>
              <a:rPr lang="en-US" dirty="0"/>
              <a:t> </a:t>
            </a:r>
            <a:r>
              <a:rPr lang="en-US" dirty="0" err="1"/>
              <a:t>phân</a:t>
            </a:r>
            <a:r>
              <a:rPr lang="en-US" dirty="0"/>
              <a:t> </a:t>
            </a:r>
            <a:r>
              <a:rPr lang="en-US" dirty="0" err="1"/>
              <a:t>ngưỡng</a:t>
            </a:r>
            <a:r>
              <a:rPr lang="en-US" dirty="0"/>
              <a:t> </a:t>
            </a:r>
            <a:r>
              <a:rPr lang="en-US" dirty="0" err="1"/>
              <a:t>đơn</a:t>
            </a:r>
            <a:r>
              <a:rPr lang="en-US" dirty="0"/>
              <a:t>. </a:t>
            </a:r>
            <a:r>
              <a:rPr lang="en-US" dirty="0" err="1"/>
              <a:t>Các</a:t>
            </a:r>
            <a:r>
              <a:rPr lang="en-US" dirty="0"/>
              <a:t> </a:t>
            </a:r>
            <a:r>
              <a:rPr lang="en-US" dirty="0" err="1"/>
              <a:t>điểm</a:t>
            </a:r>
            <a:r>
              <a:rPr lang="en-US" dirty="0"/>
              <a:t> </a:t>
            </a:r>
            <a:r>
              <a:rPr lang="en-US" dirty="0" err="1"/>
              <a:t>ảnh</a:t>
            </a:r>
            <a:r>
              <a:rPr lang="en-US" dirty="0"/>
              <a:t> </a:t>
            </a:r>
            <a:r>
              <a:rPr lang="en-US" dirty="0" err="1"/>
              <a:t>trong</a:t>
            </a:r>
            <a:r>
              <a:rPr lang="en-US" dirty="0"/>
              <a:t> </a:t>
            </a:r>
            <a:r>
              <a:rPr lang="en-US" dirty="0" err="1"/>
              <a:t>ảnh</a:t>
            </a:r>
            <a:r>
              <a:rPr lang="en-US" dirty="0"/>
              <a:t> </a:t>
            </a:r>
            <a:r>
              <a:rPr lang="en-US" dirty="0" err="1"/>
              <a:t>có</a:t>
            </a:r>
            <a:r>
              <a:rPr lang="en-US" dirty="0"/>
              <a:t> </a:t>
            </a:r>
            <a:r>
              <a:rPr lang="en-US" b="1" dirty="0" err="1"/>
              <a:t>giá</a:t>
            </a:r>
            <a:r>
              <a:rPr lang="en-US" b="1" dirty="0"/>
              <a:t> </a:t>
            </a:r>
            <a:r>
              <a:rPr lang="en-US" b="1" dirty="0" err="1"/>
              <a:t>trị</a:t>
            </a:r>
            <a:r>
              <a:rPr lang="en-US" b="1" dirty="0"/>
              <a:t> </a:t>
            </a:r>
            <a:r>
              <a:rPr lang="en-US" b="1" dirty="0" err="1"/>
              <a:t>lớn</a:t>
            </a:r>
            <a:r>
              <a:rPr lang="en-US" b="1" dirty="0"/>
              <a:t> </a:t>
            </a:r>
            <a:r>
              <a:rPr lang="en-US" b="1" dirty="0" err="1"/>
              <a:t>hơn</a:t>
            </a:r>
            <a:r>
              <a:rPr lang="en-US" b="1" dirty="0"/>
              <a:t> </a:t>
            </a:r>
            <a:r>
              <a:rPr lang="en-US" b="1" dirty="0" err="1"/>
              <a:t>ngưỡng</a:t>
            </a:r>
            <a:r>
              <a:rPr lang="en-US" dirty="0"/>
              <a:t> </a:t>
            </a:r>
            <a:r>
              <a:rPr lang="en-US" b="1" dirty="0" err="1"/>
              <a:t>trên</a:t>
            </a:r>
            <a:r>
              <a:rPr lang="en-US" dirty="0"/>
              <a:t> </a:t>
            </a:r>
            <a:r>
              <a:rPr lang="en-US" dirty="0" err="1"/>
              <a:t>sẽ</a:t>
            </a:r>
            <a:r>
              <a:rPr lang="en-US" dirty="0"/>
              <a:t> </a:t>
            </a:r>
            <a:r>
              <a:rPr lang="en-US" dirty="0" err="1"/>
              <a:t>được</a:t>
            </a:r>
            <a:r>
              <a:rPr lang="en-US" dirty="0"/>
              <a:t> </a:t>
            </a:r>
            <a:r>
              <a:rPr lang="en-US" dirty="0" err="1"/>
              <a:t>coi</a:t>
            </a:r>
            <a:r>
              <a:rPr lang="en-US" dirty="0"/>
              <a:t> </a:t>
            </a:r>
            <a:r>
              <a:rPr lang="en-US" dirty="0" err="1"/>
              <a:t>là</a:t>
            </a:r>
            <a:r>
              <a:rPr lang="en-US" dirty="0"/>
              <a:t> </a:t>
            </a:r>
            <a:r>
              <a:rPr lang="en-US" b="1" dirty="0" err="1"/>
              <a:t>ảnh</a:t>
            </a:r>
            <a:r>
              <a:rPr lang="en-US" b="1" dirty="0"/>
              <a:t> </a:t>
            </a:r>
            <a:r>
              <a:rPr lang="en-US" b="1" dirty="0" err="1"/>
              <a:t>nền</a:t>
            </a:r>
            <a:r>
              <a:rPr lang="en-US" dirty="0"/>
              <a:t>, </a:t>
            </a:r>
            <a:r>
              <a:rPr lang="en-US" dirty="0" err="1"/>
              <a:t>và</a:t>
            </a:r>
            <a:r>
              <a:rPr lang="en-US" dirty="0"/>
              <a:t> </a:t>
            </a:r>
            <a:r>
              <a:rPr lang="en-US" dirty="0" err="1"/>
              <a:t>các</a:t>
            </a:r>
            <a:r>
              <a:rPr lang="en-US" dirty="0"/>
              <a:t> </a:t>
            </a:r>
            <a:r>
              <a:rPr lang="en-US" dirty="0" err="1"/>
              <a:t>điểm</a:t>
            </a:r>
            <a:r>
              <a:rPr lang="en-US" dirty="0"/>
              <a:t> </a:t>
            </a:r>
            <a:r>
              <a:rPr lang="en-US" dirty="0" err="1"/>
              <a:t>ảnh</a:t>
            </a:r>
            <a:r>
              <a:rPr lang="en-US" dirty="0"/>
              <a:t> </a:t>
            </a:r>
            <a:r>
              <a:rPr lang="en-US" dirty="0" err="1"/>
              <a:t>có</a:t>
            </a:r>
            <a:r>
              <a:rPr lang="en-US" dirty="0"/>
              <a:t> </a:t>
            </a:r>
            <a:r>
              <a:rPr lang="en-US" b="1" dirty="0" err="1"/>
              <a:t>giá</a:t>
            </a:r>
            <a:r>
              <a:rPr lang="en-US" b="1" dirty="0"/>
              <a:t> </a:t>
            </a:r>
            <a:r>
              <a:rPr lang="en-US" b="1" dirty="0" err="1"/>
              <a:t>trị</a:t>
            </a:r>
            <a:r>
              <a:rPr lang="en-US" b="1" dirty="0"/>
              <a:t> </a:t>
            </a:r>
            <a:r>
              <a:rPr lang="en-US" b="1" dirty="0" err="1"/>
              <a:t>nhỏ</a:t>
            </a:r>
            <a:r>
              <a:rPr lang="en-US" b="1" dirty="0"/>
              <a:t> </a:t>
            </a:r>
            <a:r>
              <a:rPr lang="en-US" b="1" dirty="0" err="1"/>
              <a:t>hơn</a:t>
            </a:r>
            <a:r>
              <a:rPr lang="en-US" b="1" dirty="0"/>
              <a:t> </a:t>
            </a:r>
            <a:r>
              <a:rPr lang="en-US" b="1" dirty="0" err="1"/>
              <a:t>ngưỡng</a:t>
            </a:r>
            <a:r>
              <a:rPr lang="en-US" b="1" dirty="0"/>
              <a:t> </a:t>
            </a:r>
            <a:r>
              <a:rPr lang="en-US" b="1" dirty="0" err="1"/>
              <a:t>dưới</a:t>
            </a:r>
            <a:r>
              <a:rPr lang="en-US" dirty="0"/>
              <a:t> </a:t>
            </a:r>
            <a:r>
              <a:rPr lang="en-US" dirty="0" err="1"/>
              <a:t>sẽ</a:t>
            </a:r>
            <a:r>
              <a:rPr lang="en-US" dirty="0"/>
              <a:t> </a:t>
            </a:r>
            <a:r>
              <a:rPr lang="en-US" dirty="0" err="1"/>
              <a:t>được</a:t>
            </a:r>
            <a:r>
              <a:rPr lang="en-US" dirty="0"/>
              <a:t> </a:t>
            </a:r>
            <a:r>
              <a:rPr lang="en-US" dirty="0" err="1"/>
              <a:t>coi</a:t>
            </a:r>
            <a:r>
              <a:rPr lang="en-US" dirty="0"/>
              <a:t> </a:t>
            </a:r>
            <a:r>
              <a:rPr lang="en-US" dirty="0" err="1"/>
              <a:t>là</a:t>
            </a:r>
            <a:r>
              <a:rPr lang="en-US" dirty="0"/>
              <a:t> </a:t>
            </a:r>
            <a:r>
              <a:rPr lang="en-US" b="1" dirty="0" err="1"/>
              <a:t>đối</a:t>
            </a:r>
            <a:r>
              <a:rPr lang="en-US" b="1" dirty="0"/>
              <a:t> </a:t>
            </a:r>
            <a:r>
              <a:rPr lang="en-US" b="1" dirty="0" err="1"/>
              <a:t>tượng</a:t>
            </a:r>
            <a:r>
              <a:rPr lang="en-US" dirty="0"/>
              <a:t>.</a:t>
            </a:r>
            <a:endParaRPr lang="en-US" sz="1400" dirty="0"/>
          </a:p>
          <a:p>
            <a:r>
              <a:rPr lang="en-US" dirty="0" err="1"/>
              <a:t>Phương</a:t>
            </a:r>
            <a:r>
              <a:rPr lang="en-US" dirty="0"/>
              <a:t> </a:t>
            </a:r>
            <a:r>
              <a:rPr lang="en-US" dirty="0" err="1"/>
              <a:t>pháp</a:t>
            </a:r>
            <a:r>
              <a:rPr lang="en-US" dirty="0"/>
              <a:t> </a:t>
            </a:r>
            <a:r>
              <a:rPr lang="en-US" dirty="0" err="1"/>
              <a:t>phân</a:t>
            </a:r>
            <a:r>
              <a:rPr lang="en-US" dirty="0"/>
              <a:t> </a:t>
            </a:r>
            <a:r>
              <a:rPr lang="en-US" dirty="0" err="1"/>
              <a:t>ngưỡng</a:t>
            </a:r>
            <a:r>
              <a:rPr lang="en-US" dirty="0"/>
              <a:t> </a:t>
            </a:r>
            <a:r>
              <a:rPr lang="en-US" dirty="0" err="1"/>
              <a:t>kép</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phổ</a:t>
            </a:r>
            <a:r>
              <a:rPr lang="en-US" dirty="0"/>
              <a:t> </a:t>
            </a:r>
            <a:r>
              <a:rPr lang="en-US" dirty="0" err="1"/>
              <a:t>biến</a:t>
            </a:r>
            <a:r>
              <a:rPr lang="en-US" dirty="0"/>
              <a:t> </a:t>
            </a:r>
            <a:r>
              <a:rPr lang="en-US" dirty="0" err="1"/>
              <a:t>trong</a:t>
            </a:r>
            <a:r>
              <a:rPr lang="en-US" dirty="0"/>
              <a:t> </a:t>
            </a:r>
            <a:r>
              <a:rPr lang="en-US" dirty="0" err="1"/>
              <a:t>các</a:t>
            </a:r>
            <a:r>
              <a:rPr lang="en-US" dirty="0"/>
              <a:t> </a:t>
            </a:r>
            <a:r>
              <a:rPr lang="en-US" b="1" dirty="0" err="1"/>
              <a:t>ứng</a:t>
            </a:r>
            <a:r>
              <a:rPr lang="en-US" b="1" dirty="0"/>
              <a:t> </a:t>
            </a:r>
            <a:r>
              <a:rPr lang="en-US" b="1" dirty="0" err="1"/>
              <a:t>dụng</a:t>
            </a:r>
            <a:r>
              <a:rPr lang="en-US" b="1" dirty="0"/>
              <a:t> </a:t>
            </a:r>
            <a:r>
              <a:rPr lang="en-US" b="1" dirty="0" err="1"/>
              <a:t>nhận</a:t>
            </a:r>
            <a:r>
              <a:rPr lang="en-US" b="1" dirty="0"/>
              <a:t> </a:t>
            </a:r>
            <a:r>
              <a:rPr lang="en-US" b="1" dirty="0" err="1"/>
              <a:t>diện</a:t>
            </a:r>
            <a:r>
              <a:rPr lang="en-US" b="1" dirty="0"/>
              <a:t> </a:t>
            </a:r>
            <a:r>
              <a:rPr lang="en-US" b="1" dirty="0" err="1"/>
              <a:t>đối</a:t>
            </a:r>
            <a:r>
              <a:rPr lang="en-US" b="1" dirty="0"/>
              <a:t> </a:t>
            </a:r>
            <a:r>
              <a:rPr lang="en-US" b="1" dirty="0" err="1"/>
              <a:t>tượng</a:t>
            </a:r>
            <a:r>
              <a:rPr lang="en-US" dirty="0"/>
              <a:t>, </a:t>
            </a:r>
            <a:r>
              <a:rPr lang="en-US" b="1" dirty="0" err="1"/>
              <a:t>phát</a:t>
            </a:r>
            <a:r>
              <a:rPr lang="en-US" b="1" dirty="0"/>
              <a:t> </a:t>
            </a:r>
            <a:r>
              <a:rPr lang="en-US" b="1" dirty="0" err="1"/>
              <a:t>hiện</a:t>
            </a:r>
            <a:r>
              <a:rPr lang="en-US" b="1" dirty="0"/>
              <a:t> </a:t>
            </a:r>
            <a:r>
              <a:rPr lang="en-US" b="1" dirty="0" err="1"/>
              <a:t>biên</a:t>
            </a:r>
            <a:r>
              <a:rPr lang="en-US" b="1" dirty="0"/>
              <a:t> </a:t>
            </a:r>
            <a:r>
              <a:rPr lang="en-US" b="1" dirty="0" err="1"/>
              <a:t>và</a:t>
            </a:r>
            <a:r>
              <a:rPr lang="en-US" b="1" dirty="0"/>
              <a:t> </a:t>
            </a:r>
            <a:r>
              <a:rPr lang="en-US" b="1" dirty="0" err="1"/>
              <a:t>trích</a:t>
            </a:r>
            <a:r>
              <a:rPr lang="en-US" b="1" dirty="0"/>
              <a:t> </a:t>
            </a:r>
            <a:r>
              <a:rPr lang="en-US" b="1" dirty="0" err="1"/>
              <a:t>xuất</a:t>
            </a:r>
            <a:r>
              <a:rPr lang="en-US" b="1" dirty="0"/>
              <a:t> </a:t>
            </a:r>
            <a:r>
              <a:rPr lang="en-US" b="1" dirty="0" err="1"/>
              <a:t>đặc</a:t>
            </a:r>
            <a:r>
              <a:rPr lang="en-US" b="1" dirty="0"/>
              <a:t> </a:t>
            </a:r>
            <a:r>
              <a:rPr lang="en-US" b="1" dirty="0" err="1"/>
              <a:t>trưng</a:t>
            </a:r>
            <a:r>
              <a:rPr lang="en-US" dirty="0"/>
              <a:t>.</a:t>
            </a:r>
            <a:endParaRPr lang="en-US" sz="1400" dirty="0"/>
          </a:p>
        </p:txBody>
      </p:sp>
      <p:grpSp>
        <p:nvGrpSpPr>
          <p:cNvPr id="11" name="Group 11"/>
          <p:cNvGrpSpPr/>
          <p:nvPr/>
        </p:nvGrpSpPr>
        <p:grpSpPr>
          <a:xfrm rot="-10800000">
            <a:off x="10455858" y="7064210"/>
            <a:ext cx="3801687" cy="3292279"/>
            <a:chOff x="0" y="0"/>
            <a:chExt cx="3619627" cy="3134614"/>
          </a:xfrm>
        </p:grpSpPr>
        <p:sp>
          <p:nvSpPr>
            <p:cNvPr id="12" name="Freeform 12"/>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pic>
        <p:nvPicPr>
          <p:cNvPr id="13" name="Picture 12"/>
          <p:cNvPicPr/>
          <p:nvPr/>
        </p:nvPicPr>
        <p:blipFill>
          <a:blip r:embed="rId2"/>
          <a:stretch>
            <a:fillRect/>
          </a:stretch>
        </p:blipFill>
        <p:spPr>
          <a:xfrm>
            <a:off x="104246" y="1695792"/>
            <a:ext cx="9690299" cy="8651905"/>
          </a:xfrm>
          <a:prstGeom prst="rect">
            <a:avLst/>
          </a:prstGeom>
        </p:spPr>
      </p:pic>
      <p:sp>
        <p:nvSpPr>
          <p:cNvPr id="14" name="TextBox 13"/>
          <p:cNvSpPr txBox="1"/>
          <p:nvPr/>
        </p:nvSpPr>
        <p:spPr>
          <a:xfrm>
            <a:off x="1295400" y="647700"/>
            <a:ext cx="4115020" cy="830997"/>
          </a:xfrm>
          <a:prstGeom prst="rect">
            <a:avLst/>
          </a:prstGeom>
          <a:noFill/>
        </p:spPr>
        <p:txBody>
          <a:bodyPr wrap="square" rtlCol="0">
            <a:spAutoFit/>
          </a:bodyPr>
          <a:lstStyle/>
          <a:p>
            <a:r>
              <a:rPr lang="en-US" sz="4800" dirty="0"/>
              <a:t>3. </a:t>
            </a:r>
            <a:r>
              <a:rPr lang="en-US" sz="4800" dirty="0" err="1"/>
              <a:t>Ngưỡng</a:t>
            </a:r>
            <a:r>
              <a:rPr lang="en-US" sz="4800" dirty="0"/>
              <a:t> </a:t>
            </a:r>
            <a:r>
              <a:rPr lang="en-US" sz="4800" dirty="0" err="1"/>
              <a:t>kép</a:t>
            </a:r>
            <a:endParaRPr lang="en-US" sz="4800" dirty="0"/>
          </a:p>
        </p:txBody>
      </p:sp>
      <p:grpSp>
        <p:nvGrpSpPr>
          <p:cNvPr id="15" name="Group 14"/>
          <p:cNvGrpSpPr/>
          <p:nvPr/>
        </p:nvGrpSpPr>
        <p:grpSpPr>
          <a:xfrm>
            <a:off x="304800" y="193889"/>
            <a:ext cx="5553423" cy="842932"/>
            <a:chOff x="914400" y="800100"/>
            <a:chExt cx="5553423" cy="842932"/>
          </a:xfrm>
        </p:grpSpPr>
        <p:pic>
          <p:nvPicPr>
            <p:cNvPr id="16" name="Picture 15">
              <a:extLst>
                <a:ext uri="{FF2B5EF4-FFF2-40B4-BE49-F238E27FC236}">
                  <a16:creationId xmlns:a16="http://schemas.microsoft.com/office/drawing/2014/main" id="{BD812114-FF7C-870B-3CA3-56E3F050DD6B}"/>
                </a:ext>
              </a:extLst>
            </p:cNvPr>
            <p:cNvPicPr>
              <a:picLocks noChangeAspect="1"/>
            </p:cNvPicPr>
            <p:nvPr/>
          </p:nvPicPr>
          <p:blipFill>
            <a:blip r:embed="rId3"/>
            <a:stretch>
              <a:fillRect/>
            </a:stretch>
          </p:blipFill>
          <p:spPr>
            <a:xfrm>
              <a:off x="914400" y="800100"/>
              <a:ext cx="978508" cy="842932"/>
            </a:xfrm>
            <a:prstGeom prst="rect">
              <a:avLst/>
            </a:prstGeom>
          </p:spPr>
        </p:pic>
        <p:sp>
          <p:nvSpPr>
            <p:cNvPr id="17" name="TextBox 16"/>
            <p:cNvSpPr txBox="1"/>
            <p:nvPr/>
          </p:nvSpPr>
          <p:spPr>
            <a:xfrm>
              <a:off x="1918308" y="1036900"/>
              <a:ext cx="4549515" cy="369332"/>
            </a:xfrm>
            <a:prstGeom prst="rect">
              <a:avLst/>
            </a:prstGeom>
            <a:noFill/>
          </p:spPr>
          <p:txBody>
            <a:bodyPr wrap="none" rtlCol="0">
              <a:spAutoFit/>
            </a:bodyPr>
            <a:lstStyle/>
            <a:p>
              <a:r>
                <a:rPr lang="en-US" b="1" dirty="0"/>
                <a:t>TRƯỜNG ĐH SƯ PHẠM KỸ THUẬT VĨNH LONG</a:t>
              </a:r>
            </a:p>
          </p:txBody>
        </p:sp>
      </p:grpSp>
    </p:spTree>
    <p:extLst>
      <p:ext uri="{BB962C8B-B14F-4D97-AF65-F5344CB8AC3E}">
        <p14:creationId xmlns:p14="http://schemas.microsoft.com/office/powerpoint/2010/main" val="2840935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5" name="Group 25"/>
          <p:cNvGrpSpPr/>
          <p:nvPr/>
        </p:nvGrpSpPr>
        <p:grpSpPr>
          <a:xfrm>
            <a:off x="16799111" y="2687862"/>
            <a:ext cx="2977778" cy="2578770"/>
            <a:chOff x="0" y="0"/>
            <a:chExt cx="3619627" cy="3134614"/>
          </a:xfrm>
        </p:grpSpPr>
        <p:sp>
          <p:nvSpPr>
            <p:cNvPr id="26" name="Freeform 2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27" name="Group 27"/>
          <p:cNvGrpSpPr/>
          <p:nvPr/>
        </p:nvGrpSpPr>
        <p:grpSpPr>
          <a:xfrm>
            <a:off x="13660090" y="-135282"/>
            <a:ext cx="4201515" cy="3638531"/>
            <a:chOff x="0" y="0"/>
            <a:chExt cx="3619627" cy="3134614"/>
          </a:xfrm>
        </p:grpSpPr>
        <p:sp>
          <p:nvSpPr>
            <p:cNvPr id="28" name="Freeform 2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29" name="Group 29"/>
          <p:cNvGrpSpPr/>
          <p:nvPr/>
        </p:nvGrpSpPr>
        <p:grpSpPr>
          <a:xfrm>
            <a:off x="13243939" y="-956153"/>
            <a:ext cx="2481390" cy="2148895"/>
            <a:chOff x="0" y="0"/>
            <a:chExt cx="3619627" cy="3134614"/>
          </a:xfrm>
        </p:grpSpPr>
        <p:sp>
          <p:nvSpPr>
            <p:cNvPr id="30" name="Freeform 3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35" name="Group 34"/>
          <p:cNvGrpSpPr/>
          <p:nvPr/>
        </p:nvGrpSpPr>
        <p:grpSpPr>
          <a:xfrm>
            <a:off x="609600" y="108971"/>
            <a:ext cx="5553423" cy="842932"/>
            <a:chOff x="914400" y="800100"/>
            <a:chExt cx="5553423" cy="842932"/>
          </a:xfrm>
        </p:grpSpPr>
        <p:pic>
          <p:nvPicPr>
            <p:cNvPr id="36" name="Picture 35">
              <a:extLst>
                <a:ext uri="{FF2B5EF4-FFF2-40B4-BE49-F238E27FC236}">
                  <a16:creationId xmlns:a16="http://schemas.microsoft.com/office/drawing/2014/main" id="{BD812114-FF7C-870B-3CA3-56E3F050DD6B}"/>
                </a:ext>
              </a:extLst>
            </p:cNvPr>
            <p:cNvPicPr>
              <a:picLocks noChangeAspect="1"/>
            </p:cNvPicPr>
            <p:nvPr/>
          </p:nvPicPr>
          <p:blipFill>
            <a:blip r:embed="rId2"/>
            <a:stretch>
              <a:fillRect/>
            </a:stretch>
          </p:blipFill>
          <p:spPr>
            <a:xfrm>
              <a:off x="914400" y="800100"/>
              <a:ext cx="978508" cy="842932"/>
            </a:xfrm>
            <a:prstGeom prst="rect">
              <a:avLst/>
            </a:prstGeom>
          </p:spPr>
        </p:pic>
        <p:sp>
          <p:nvSpPr>
            <p:cNvPr id="37" name="TextBox 36"/>
            <p:cNvSpPr txBox="1"/>
            <p:nvPr/>
          </p:nvSpPr>
          <p:spPr>
            <a:xfrm>
              <a:off x="1918308" y="1036900"/>
              <a:ext cx="4549515" cy="369332"/>
            </a:xfrm>
            <a:prstGeom prst="rect">
              <a:avLst/>
            </a:prstGeom>
            <a:noFill/>
          </p:spPr>
          <p:txBody>
            <a:bodyPr wrap="none" rtlCol="0">
              <a:spAutoFit/>
            </a:bodyPr>
            <a:lstStyle/>
            <a:p>
              <a:r>
                <a:rPr lang="en-US" b="1" dirty="0"/>
                <a:t>TRƯỜNG ĐH SƯ PHẠM KỸ THUẬT VĨNH LONG</a:t>
              </a:r>
            </a:p>
          </p:txBody>
        </p:sp>
      </p:grpSp>
      <p:sp>
        <p:nvSpPr>
          <p:cNvPr id="2" name="TextBox 1"/>
          <p:cNvSpPr txBox="1"/>
          <p:nvPr/>
        </p:nvSpPr>
        <p:spPr>
          <a:xfrm>
            <a:off x="533400" y="2687862"/>
            <a:ext cx="16873915" cy="1200329"/>
          </a:xfrm>
          <a:prstGeom prst="rect">
            <a:avLst/>
          </a:prstGeom>
          <a:noFill/>
        </p:spPr>
        <p:txBody>
          <a:bodyPr wrap="none" rtlCol="0">
            <a:spAutoFit/>
          </a:bodyPr>
          <a:lstStyle/>
          <a:p>
            <a:r>
              <a:rPr lang="en-US" dirty="0" err="1"/>
              <a:t>Ngưỡng</a:t>
            </a:r>
            <a:r>
              <a:rPr lang="en-US" dirty="0"/>
              <a:t> </a:t>
            </a:r>
            <a:r>
              <a:rPr lang="en-US" dirty="0" err="1"/>
              <a:t>cục</a:t>
            </a:r>
            <a:r>
              <a:rPr lang="en-US" dirty="0"/>
              <a:t> </a:t>
            </a:r>
            <a:r>
              <a:rPr lang="en-US" dirty="0" err="1"/>
              <a:t>bộ</a:t>
            </a:r>
            <a:r>
              <a:rPr lang="en-US" dirty="0"/>
              <a:t> (local </a:t>
            </a:r>
            <a:r>
              <a:rPr lang="en-US" dirty="0" err="1"/>
              <a:t>thresholding</a:t>
            </a:r>
            <a:r>
              <a:rPr lang="en-US" dirty="0"/>
              <a:t>) </a:t>
            </a:r>
            <a:r>
              <a:rPr lang="en-US" dirty="0" err="1"/>
              <a:t>là</a:t>
            </a:r>
            <a:r>
              <a:rPr lang="en-US" dirty="0"/>
              <a:t> </a:t>
            </a:r>
            <a:r>
              <a:rPr lang="en-US" dirty="0" err="1"/>
              <a:t>phương</a:t>
            </a:r>
            <a:r>
              <a:rPr lang="en-US" dirty="0"/>
              <a:t> </a:t>
            </a:r>
            <a:r>
              <a:rPr lang="en-US" dirty="0" err="1"/>
              <a:t>pháp</a:t>
            </a:r>
            <a:r>
              <a:rPr lang="en-US" dirty="0"/>
              <a:t> </a:t>
            </a:r>
            <a:r>
              <a:rPr lang="en-US" dirty="0" err="1"/>
              <a:t>phân</a:t>
            </a:r>
            <a:r>
              <a:rPr lang="en-US" dirty="0"/>
              <a:t> </a:t>
            </a:r>
            <a:r>
              <a:rPr lang="en-US" dirty="0" err="1"/>
              <a:t>ngưỡng</a:t>
            </a:r>
            <a:r>
              <a:rPr lang="en-US" dirty="0"/>
              <a:t> </a:t>
            </a:r>
            <a:r>
              <a:rPr lang="en-US" dirty="0" err="1"/>
              <a:t>ảnh</a:t>
            </a:r>
            <a:r>
              <a:rPr lang="en-US" dirty="0"/>
              <a:t> </a:t>
            </a:r>
            <a:r>
              <a:rPr lang="en-US" dirty="0" err="1"/>
              <a:t>dựa</a:t>
            </a:r>
            <a:r>
              <a:rPr lang="en-US" dirty="0"/>
              <a:t> </a:t>
            </a:r>
            <a:r>
              <a:rPr lang="en-US" dirty="0" err="1"/>
              <a:t>trên</a:t>
            </a:r>
            <a:r>
              <a:rPr lang="en-US" dirty="0"/>
              <a:t> </a:t>
            </a:r>
            <a:r>
              <a:rPr lang="en-US" dirty="0" err="1"/>
              <a:t>việc</a:t>
            </a:r>
            <a:r>
              <a:rPr lang="en-US" dirty="0"/>
              <a:t> </a:t>
            </a:r>
            <a:r>
              <a:rPr lang="en-US" b="1" dirty="0"/>
              <a:t>chia </a:t>
            </a:r>
            <a:r>
              <a:rPr lang="en-US" b="1" dirty="0" err="1"/>
              <a:t>ảnh</a:t>
            </a:r>
            <a:r>
              <a:rPr lang="en-US" b="1" dirty="0"/>
              <a:t> </a:t>
            </a:r>
            <a:r>
              <a:rPr lang="en-US" b="1" dirty="0" err="1"/>
              <a:t>thành</a:t>
            </a:r>
            <a:r>
              <a:rPr lang="en-US" b="1" dirty="0"/>
              <a:t> </a:t>
            </a:r>
            <a:r>
              <a:rPr lang="en-US" b="1" dirty="0" err="1"/>
              <a:t>các</a:t>
            </a:r>
            <a:r>
              <a:rPr lang="en-US" b="1" dirty="0"/>
              <a:t> </a:t>
            </a:r>
            <a:r>
              <a:rPr lang="en-US" b="1" dirty="0" err="1"/>
              <a:t>vùng</a:t>
            </a:r>
            <a:r>
              <a:rPr lang="en-US" b="1" dirty="0"/>
              <a:t> con</a:t>
            </a:r>
            <a:r>
              <a:rPr lang="en-US" dirty="0"/>
              <a:t> </a:t>
            </a:r>
            <a:r>
              <a:rPr lang="en-US" dirty="0" err="1"/>
              <a:t>và</a:t>
            </a:r>
            <a:r>
              <a:rPr lang="en-US" dirty="0"/>
              <a:t> </a:t>
            </a:r>
            <a:r>
              <a:rPr lang="en-US" b="1" dirty="0" err="1"/>
              <a:t>áp</a:t>
            </a:r>
            <a:r>
              <a:rPr lang="en-US" b="1" dirty="0"/>
              <a:t> </a:t>
            </a:r>
            <a:r>
              <a:rPr lang="en-US" b="1" dirty="0" err="1"/>
              <a:t>dụng</a:t>
            </a:r>
            <a:r>
              <a:rPr lang="en-US" b="1" dirty="0"/>
              <a:t> </a:t>
            </a:r>
            <a:r>
              <a:rPr lang="en-US" b="1" dirty="0" err="1"/>
              <a:t>một</a:t>
            </a:r>
            <a:r>
              <a:rPr lang="en-US" b="1" dirty="0"/>
              <a:t> </a:t>
            </a:r>
            <a:r>
              <a:rPr lang="en-US" b="1" dirty="0" err="1"/>
              <a:t>ngưỡng</a:t>
            </a:r>
            <a:r>
              <a:rPr lang="en-US" b="1" dirty="0"/>
              <a:t> </a:t>
            </a:r>
            <a:r>
              <a:rPr lang="en-US" b="1" dirty="0" err="1"/>
              <a:t>phân</a:t>
            </a:r>
            <a:r>
              <a:rPr lang="en-US" b="1" dirty="0"/>
              <a:t> </a:t>
            </a:r>
            <a:r>
              <a:rPr lang="en-US" b="1" dirty="0" err="1"/>
              <a:t>ngưỡng</a:t>
            </a:r>
            <a:r>
              <a:rPr lang="en-US" dirty="0"/>
              <a:t> </a:t>
            </a:r>
            <a:r>
              <a:rPr lang="en-US" dirty="0" err="1"/>
              <a:t>ảnh</a:t>
            </a:r>
            <a:r>
              <a:rPr lang="en-US" dirty="0"/>
              <a:t> </a:t>
            </a:r>
            <a:r>
              <a:rPr lang="en-US" b="1" dirty="0" err="1"/>
              <a:t>tại</a:t>
            </a:r>
            <a:r>
              <a:rPr lang="en-US" b="1" dirty="0"/>
              <a:t> </a:t>
            </a:r>
            <a:r>
              <a:rPr lang="en-US" b="1" dirty="0" err="1"/>
              <a:t>mỗi</a:t>
            </a:r>
            <a:r>
              <a:rPr lang="en-US" b="1" dirty="0"/>
              <a:t> </a:t>
            </a:r>
            <a:r>
              <a:rPr lang="en-US" b="1" dirty="0" err="1"/>
              <a:t>vùng</a:t>
            </a:r>
            <a:r>
              <a:rPr lang="en-US" b="1" dirty="0"/>
              <a:t> con</a:t>
            </a:r>
            <a:r>
              <a:rPr lang="en-US" dirty="0"/>
              <a:t> </a:t>
            </a:r>
            <a:r>
              <a:rPr lang="en-US" dirty="0" err="1"/>
              <a:t>đó</a:t>
            </a:r>
            <a:r>
              <a:rPr lang="en-US" dirty="0"/>
              <a:t>.</a:t>
            </a:r>
          </a:p>
          <a:p>
            <a:r>
              <a:rPr lang="en-US" dirty="0" err="1"/>
              <a:t>Việc</a:t>
            </a:r>
            <a:r>
              <a:rPr lang="en-US" dirty="0"/>
              <a:t> chia </a:t>
            </a:r>
            <a:r>
              <a:rPr lang="en-US" dirty="0" err="1"/>
              <a:t>ảnh</a:t>
            </a:r>
            <a:r>
              <a:rPr lang="en-US" dirty="0"/>
              <a:t> </a:t>
            </a:r>
            <a:r>
              <a:rPr lang="en-US" dirty="0" err="1"/>
              <a:t>thành</a:t>
            </a:r>
            <a:r>
              <a:rPr lang="en-US" dirty="0"/>
              <a:t> </a:t>
            </a:r>
            <a:r>
              <a:rPr lang="en-US" dirty="0" err="1"/>
              <a:t>các</a:t>
            </a:r>
            <a:r>
              <a:rPr lang="en-US" dirty="0"/>
              <a:t> </a:t>
            </a:r>
            <a:r>
              <a:rPr lang="en-US" dirty="0" err="1"/>
              <a:t>vùng</a:t>
            </a:r>
            <a:r>
              <a:rPr lang="en-US" dirty="0"/>
              <a:t> con </a:t>
            </a:r>
            <a:r>
              <a:rPr lang="en-US" dirty="0" err="1"/>
              <a:t>thường</a:t>
            </a:r>
            <a:r>
              <a:rPr lang="en-US" dirty="0"/>
              <a:t> </a:t>
            </a:r>
            <a:r>
              <a:rPr lang="en-US" dirty="0" err="1"/>
              <a:t>được</a:t>
            </a:r>
            <a:r>
              <a:rPr lang="en-US" dirty="0"/>
              <a:t> </a:t>
            </a:r>
            <a:r>
              <a:rPr lang="en-US" dirty="0" err="1"/>
              <a:t>thực</a:t>
            </a:r>
            <a:r>
              <a:rPr lang="en-US" dirty="0"/>
              <a:t> </a:t>
            </a:r>
            <a:r>
              <a:rPr lang="en-US" dirty="0" err="1"/>
              <a:t>hiện</a:t>
            </a:r>
            <a:r>
              <a:rPr lang="en-US" dirty="0"/>
              <a:t> </a:t>
            </a:r>
            <a:r>
              <a:rPr lang="en-US" dirty="0" err="1"/>
              <a:t>bằng</a:t>
            </a:r>
            <a:r>
              <a:rPr lang="en-US" dirty="0"/>
              <a:t> </a:t>
            </a:r>
            <a:r>
              <a:rPr lang="en-US" dirty="0" err="1"/>
              <a:t>cách</a:t>
            </a:r>
            <a:r>
              <a:rPr lang="en-US" dirty="0"/>
              <a:t> </a:t>
            </a:r>
            <a:r>
              <a:rPr lang="en-US" dirty="0" err="1"/>
              <a:t>sử</a:t>
            </a:r>
            <a:r>
              <a:rPr lang="en-US" dirty="0"/>
              <a:t> </a:t>
            </a:r>
            <a:r>
              <a:rPr lang="en-US" dirty="0" err="1"/>
              <a:t>dụng</a:t>
            </a:r>
            <a:r>
              <a:rPr lang="en-US" dirty="0"/>
              <a:t> </a:t>
            </a:r>
            <a:r>
              <a:rPr lang="en-US" dirty="0" err="1"/>
              <a:t>các</a:t>
            </a:r>
            <a:r>
              <a:rPr lang="en-US" dirty="0"/>
              <a:t> </a:t>
            </a:r>
            <a:r>
              <a:rPr lang="en-US" dirty="0" err="1"/>
              <a:t>kỹ</a:t>
            </a:r>
            <a:r>
              <a:rPr lang="en-US" dirty="0"/>
              <a:t> </a:t>
            </a:r>
            <a:r>
              <a:rPr lang="en-US" dirty="0" err="1"/>
              <a:t>thuật</a:t>
            </a:r>
            <a:r>
              <a:rPr lang="en-US" dirty="0"/>
              <a:t> </a:t>
            </a:r>
            <a:r>
              <a:rPr lang="en-US" dirty="0" err="1"/>
              <a:t>như</a:t>
            </a:r>
            <a:r>
              <a:rPr lang="en-US" dirty="0"/>
              <a:t> </a:t>
            </a:r>
            <a:r>
              <a:rPr lang="en-US" dirty="0" err="1"/>
              <a:t>phép</a:t>
            </a:r>
            <a:r>
              <a:rPr lang="en-US" dirty="0"/>
              <a:t> </a:t>
            </a:r>
            <a:r>
              <a:rPr lang="en-US" dirty="0" err="1"/>
              <a:t>trượt</a:t>
            </a:r>
            <a:r>
              <a:rPr lang="en-US" dirty="0"/>
              <a:t> </a:t>
            </a:r>
            <a:r>
              <a:rPr lang="en-US" dirty="0" err="1"/>
              <a:t>cửa</a:t>
            </a:r>
            <a:r>
              <a:rPr lang="en-US" dirty="0"/>
              <a:t> </a:t>
            </a:r>
            <a:r>
              <a:rPr lang="en-US" dirty="0" err="1"/>
              <a:t>sổ</a:t>
            </a:r>
            <a:r>
              <a:rPr lang="en-US" dirty="0"/>
              <a:t> (sliding window) </a:t>
            </a:r>
            <a:r>
              <a:rPr lang="en-US" dirty="0" err="1"/>
              <a:t>hoặc</a:t>
            </a:r>
            <a:r>
              <a:rPr lang="en-US" dirty="0"/>
              <a:t> </a:t>
            </a:r>
            <a:r>
              <a:rPr lang="en-US" dirty="0" err="1"/>
              <a:t>phân</a:t>
            </a:r>
            <a:r>
              <a:rPr lang="en-US" dirty="0"/>
              <a:t> </a:t>
            </a:r>
            <a:r>
              <a:rPr lang="en-US" dirty="0" err="1"/>
              <a:t>đoạn</a:t>
            </a:r>
            <a:r>
              <a:rPr lang="en-US" dirty="0"/>
              <a:t> </a:t>
            </a:r>
            <a:r>
              <a:rPr lang="en-US" dirty="0" err="1"/>
              <a:t>ảnh</a:t>
            </a:r>
            <a:r>
              <a:rPr lang="en-US" dirty="0"/>
              <a:t>.</a:t>
            </a:r>
          </a:p>
          <a:p>
            <a:r>
              <a:rPr lang="en-US" dirty="0" err="1"/>
              <a:t>Phương</a:t>
            </a:r>
            <a:r>
              <a:rPr lang="en-US" dirty="0"/>
              <a:t> </a:t>
            </a:r>
            <a:r>
              <a:rPr lang="en-US" dirty="0" err="1"/>
              <a:t>pháp</a:t>
            </a:r>
            <a:r>
              <a:rPr lang="en-US" dirty="0"/>
              <a:t> </a:t>
            </a:r>
            <a:r>
              <a:rPr lang="en-US" dirty="0" err="1"/>
              <a:t>ngưỡng</a:t>
            </a:r>
            <a:r>
              <a:rPr lang="en-US" dirty="0"/>
              <a:t> </a:t>
            </a:r>
            <a:r>
              <a:rPr lang="en-US" dirty="0" err="1"/>
              <a:t>cục</a:t>
            </a:r>
            <a:r>
              <a:rPr lang="en-US" dirty="0"/>
              <a:t> </a:t>
            </a:r>
            <a:r>
              <a:rPr lang="en-US" dirty="0" err="1"/>
              <a:t>bộ</a:t>
            </a:r>
            <a:r>
              <a:rPr lang="en-US" dirty="0"/>
              <a:t> </a:t>
            </a:r>
            <a:r>
              <a:rPr lang="en-US" dirty="0" err="1"/>
              <a:t>giúp</a:t>
            </a:r>
            <a:r>
              <a:rPr lang="en-US" dirty="0"/>
              <a:t> </a:t>
            </a:r>
            <a:r>
              <a:rPr lang="en-US" b="1" dirty="0" err="1"/>
              <a:t>xử</a:t>
            </a:r>
            <a:r>
              <a:rPr lang="en-US" b="1" dirty="0"/>
              <a:t> </a:t>
            </a:r>
            <a:r>
              <a:rPr lang="en-US" b="1" dirty="0" err="1"/>
              <a:t>lý</a:t>
            </a:r>
            <a:r>
              <a:rPr lang="en-US" b="1" dirty="0"/>
              <a:t> </a:t>
            </a:r>
            <a:r>
              <a:rPr lang="en-US" b="1" dirty="0" err="1"/>
              <a:t>hiệu</a:t>
            </a:r>
            <a:r>
              <a:rPr lang="en-US" b="1" dirty="0"/>
              <a:t> </a:t>
            </a:r>
            <a:r>
              <a:rPr lang="en-US" b="1" dirty="0" err="1"/>
              <a:t>quả</a:t>
            </a:r>
            <a:r>
              <a:rPr lang="en-US" b="1" dirty="0"/>
              <a:t> </a:t>
            </a:r>
            <a:r>
              <a:rPr lang="en-US" b="1" dirty="0" err="1"/>
              <a:t>các</a:t>
            </a:r>
            <a:r>
              <a:rPr lang="en-US" b="1" dirty="0"/>
              <a:t> </a:t>
            </a:r>
            <a:r>
              <a:rPr lang="en-US" b="1" dirty="0" err="1"/>
              <a:t>ảnh</a:t>
            </a:r>
            <a:r>
              <a:rPr lang="en-US" b="1" dirty="0"/>
              <a:t> </a:t>
            </a:r>
            <a:r>
              <a:rPr lang="en-US" b="1" dirty="0" err="1"/>
              <a:t>có</a:t>
            </a:r>
            <a:r>
              <a:rPr lang="en-US" b="1" dirty="0"/>
              <a:t> </a:t>
            </a:r>
            <a:r>
              <a:rPr lang="en-US" b="1" dirty="0" err="1"/>
              <a:t>độ</a:t>
            </a:r>
            <a:r>
              <a:rPr lang="en-US" b="1" dirty="0"/>
              <a:t> </a:t>
            </a:r>
            <a:r>
              <a:rPr lang="en-US" b="1" dirty="0" err="1"/>
              <a:t>tương</a:t>
            </a:r>
            <a:r>
              <a:rPr lang="en-US" b="1" dirty="0"/>
              <a:t> </a:t>
            </a:r>
            <a:r>
              <a:rPr lang="en-US" b="1" dirty="0" err="1"/>
              <a:t>phản</a:t>
            </a:r>
            <a:r>
              <a:rPr lang="en-US" b="1" dirty="0"/>
              <a:t> </a:t>
            </a:r>
            <a:r>
              <a:rPr lang="en-US" b="1" dirty="0" err="1"/>
              <a:t>thấp</a:t>
            </a:r>
            <a:r>
              <a:rPr lang="en-US" dirty="0"/>
              <a:t> </a:t>
            </a:r>
            <a:r>
              <a:rPr lang="en-US" dirty="0" err="1"/>
              <a:t>hoặc</a:t>
            </a:r>
            <a:r>
              <a:rPr lang="en-US" dirty="0"/>
              <a:t> </a:t>
            </a:r>
            <a:r>
              <a:rPr lang="en-US" b="1" dirty="0" err="1"/>
              <a:t>phức</a:t>
            </a:r>
            <a:r>
              <a:rPr lang="en-US" b="1" dirty="0"/>
              <a:t> </a:t>
            </a:r>
            <a:r>
              <a:rPr lang="en-US" b="1" dirty="0" err="1"/>
              <a:t>tạp</a:t>
            </a:r>
            <a:r>
              <a:rPr lang="en-US" dirty="0"/>
              <a:t>, </a:t>
            </a:r>
            <a:r>
              <a:rPr lang="en-US" dirty="0" err="1"/>
              <a:t>đồng</a:t>
            </a:r>
            <a:r>
              <a:rPr lang="en-US" dirty="0"/>
              <a:t> </a:t>
            </a:r>
            <a:r>
              <a:rPr lang="en-US" dirty="0" err="1"/>
              <a:t>thời</a:t>
            </a:r>
            <a:r>
              <a:rPr lang="en-US" dirty="0"/>
              <a:t> </a:t>
            </a:r>
            <a:r>
              <a:rPr lang="en-US" dirty="0" err="1"/>
              <a:t>cải</a:t>
            </a:r>
            <a:r>
              <a:rPr lang="en-US" dirty="0"/>
              <a:t> </a:t>
            </a:r>
            <a:r>
              <a:rPr lang="en-US" dirty="0" err="1"/>
              <a:t>thiện</a:t>
            </a:r>
            <a:r>
              <a:rPr lang="en-US" dirty="0"/>
              <a:t> </a:t>
            </a:r>
            <a:r>
              <a:rPr lang="en-US" dirty="0" err="1"/>
              <a:t>khả</a:t>
            </a:r>
            <a:r>
              <a:rPr lang="en-US" dirty="0"/>
              <a:t> </a:t>
            </a:r>
            <a:r>
              <a:rPr lang="en-US" dirty="0" err="1"/>
              <a:t>năng</a:t>
            </a:r>
            <a:r>
              <a:rPr lang="en-US" dirty="0"/>
              <a:t> </a:t>
            </a:r>
            <a:r>
              <a:rPr lang="en-US" dirty="0" err="1"/>
              <a:t>phân</a:t>
            </a:r>
            <a:r>
              <a:rPr lang="en-US" dirty="0"/>
              <a:t> </a:t>
            </a:r>
            <a:r>
              <a:rPr lang="en-US" dirty="0" err="1"/>
              <a:t>loại</a:t>
            </a:r>
            <a:r>
              <a:rPr lang="en-US" dirty="0"/>
              <a:t> </a:t>
            </a:r>
            <a:r>
              <a:rPr lang="en-US" dirty="0" err="1"/>
              <a:t>đối</a:t>
            </a:r>
            <a:r>
              <a:rPr lang="en-US" dirty="0"/>
              <a:t> </a:t>
            </a:r>
            <a:r>
              <a:rPr lang="en-US" dirty="0" err="1"/>
              <a:t>tượng</a:t>
            </a:r>
            <a:r>
              <a:rPr lang="en-US" dirty="0"/>
              <a:t> </a:t>
            </a:r>
            <a:r>
              <a:rPr lang="en-US" dirty="0" err="1"/>
              <a:t>trong</a:t>
            </a:r>
            <a:r>
              <a:rPr lang="en-US" dirty="0"/>
              <a:t> </a:t>
            </a:r>
            <a:r>
              <a:rPr lang="en-US" dirty="0" err="1"/>
              <a:t>ảnh</a:t>
            </a:r>
            <a:r>
              <a:rPr lang="en-US" dirty="0"/>
              <a:t>.</a:t>
            </a:r>
          </a:p>
          <a:p>
            <a:endParaRPr lang="en-US" dirty="0"/>
          </a:p>
        </p:txBody>
      </p:sp>
      <p:pic>
        <p:nvPicPr>
          <p:cNvPr id="18" name="Picture 17"/>
          <p:cNvPicPr/>
          <p:nvPr/>
        </p:nvPicPr>
        <p:blipFill>
          <a:blip r:embed="rId3"/>
          <a:stretch>
            <a:fillRect/>
          </a:stretch>
        </p:blipFill>
        <p:spPr>
          <a:xfrm>
            <a:off x="1098854" y="4533900"/>
            <a:ext cx="5943600" cy="5348605"/>
          </a:xfrm>
          <a:prstGeom prst="rect">
            <a:avLst/>
          </a:prstGeom>
        </p:spPr>
      </p:pic>
      <p:sp>
        <p:nvSpPr>
          <p:cNvPr id="19" name="TextBox 18"/>
          <p:cNvSpPr txBox="1"/>
          <p:nvPr/>
        </p:nvSpPr>
        <p:spPr>
          <a:xfrm>
            <a:off x="609600" y="1522784"/>
            <a:ext cx="6300696" cy="830997"/>
          </a:xfrm>
          <a:prstGeom prst="rect">
            <a:avLst/>
          </a:prstGeom>
          <a:noFill/>
        </p:spPr>
        <p:txBody>
          <a:bodyPr wrap="square" rtlCol="0">
            <a:spAutoFit/>
          </a:bodyPr>
          <a:lstStyle/>
          <a:p>
            <a:r>
              <a:rPr lang="en-US" sz="4800" dirty="0"/>
              <a:t>4. </a:t>
            </a:r>
            <a:r>
              <a:rPr lang="en-US" sz="4800" dirty="0" err="1"/>
              <a:t>Phân</a:t>
            </a:r>
            <a:r>
              <a:rPr lang="en-US" sz="4800" dirty="0"/>
              <a:t> </a:t>
            </a:r>
            <a:r>
              <a:rPr lang="en-US" sz="4800" dirty="0" err="1"/>
              <a:t>ngưỡng</a:t>
            </a:r>
            <a:r>
              <a:rPr lang="en-US" sz="4800" dirty="0"/>
              <a:t> </a:t>
            </a:r>
            <a:r>
              <a:rPr lang="en-US" sz="4800" dirty="0" err="1"/>
              <a:t>cục</a:t>
            </a:r>
            <a:r>
              <a:rPr lang="en-US" sz="4800" dirty="0"/>
              <a:t> </a:t>
            </a:r>
            <a:r>
              <a:rPr lang="en-US" sz="4800" dirty="0" err="1"/>
              <a:t>bộ</a:t>
            </a:r>
            <a:endParaRPr lang="en-US" sz="4800" dirty="0"/>
          </a:p>
        </p:txBody>
      </p:sp>
    </p:spTree>
    <p:extLst>
      <p:ext uri="{BB962C8B-B14F-4D97-AF65-F5344CB8AC3E}">
        <p14:creationId xmlns:p14="http://schemas.microsoft.com/office/powerpoint/2010/main" val="1880680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5" name="Group 25"/>
          <p:cNvGrpSpPr/>
          <p:nvPr/>
        </p:nvGrpSpPr>
        <p:grpSpPr>
          <a:xfrm>
            <a:off x="14249400" y="4935111"/>
            <a:ext cx="2977778" cy="2578770"/>
            <a:chOff x="0" y="0"/>
            <a:chExt cx="3619627" cy="3134614"/>
          </a:xfrm>
        </p:grpSpPr>
        <p:sp>
          <p:nvSpPr>
            <p:cNvPr id="26" name="Freeform 2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12" name="Group 11"/>
          <p:cNvGrpSpPr/>
          <p:nvPr/>
        </p:nvGrpSpPr>
        <p:grpSpPr>
          <a:xfrm>
            <a:off x="762000" y="349810"/>
            <a:ext cx="5553423" cy="842932"/>
            <a:chOff x="914400" y="800100"/>
            <a:chExt cx="5553423" cy="842932"/>
          </a:xfrm>
        </p:grpSpPr>
        <p:pic>
          <p:nvPicPr>
            <p:cNvPr id="13" name="Picture 12">
              <a:extLst>
                <a:ext uri="{FF2B5EF4-FFF2-40B4-BE49-F238E27FC236}">
                  <a16:creationId xmlns:a16="http://schemas.microsoft.com/office/drawing/2014/main" id="{BD812114-FF7C-870B-3CA3-56E3F050DD6B}"/>
                </a:ext>
              </a:extLst>
            </p:cNvPr>
            <p:cNvPicPr>
              <a:picLocks noChangeAspect="1"/>
            </p:cNvPicPr>
            <p:nvPr/>
          </p:nvPicPr>
          <p:blipFill>
            <a:blip r:embed="rId2"/>
            <a:stretch>
              <a:fillRect/>
            </a:stretch>
          </p:blipFill>
          <p:spPr>
            <a:xfrm>
              <a:off x="914400" y="800100"/>
              <a:ext cx="978508" cy="842932"/>
            </a:xfrm>
            <a:prstGeom prst="rect">
              <a:avLst/>
            </a:prstGeom>
          </p:spPr>
        </p:pic>
        <p:sp>
          <p:nvSpPr>
            <p:cNvPr id="14" name="TextBox 13"/>
            <p:cNvSpPr txBox="1"/>
            <p:nvPr/>
          </p:nvSpPr>
          <p:spPr>
            <a:xfrm>
              <a:off x="1918308" y="1036900"/>
              <a:ext cx="4549515" cy="369332"/>
            </a:xfrm>
            <a:prstGeom prst="rect">
              <a:avLst/>
            </a:prstGeom>
            <a:noFill/>
          </p:spPr>
          <p:txBody>
            <a:bodyPr wrap="none" rtlCol="0">
              <a:spAutoFit/>
            </a:bodyPr>
            <a:lstStyle/>
            <a:p>
              <a:r>
                <a:rPr lang="en-US" b="1" dirty="0"/>
                <a:t>TRƯỜNG ĐH SƯ PHẠM KỸ THUẬT VĨNH LONG</a:t>
              </a:r>
            </a:p>
          </p:txBody>
        </p:sp>
      </p:grpSp>
      <p:grpSp>
        <p:nvGrpSpPr>
          <p:cNvPr id="15" name="Group 2"/>
          <p:cNvGrpSpPr/>
          <p:nvPr/>
        </p:nvGrpSpPr>
        <p:grpSpPr>
          <a:xfrm>
            <a:off x="13609840" y="152611"/>
            <a:ext cx="6210236" cy="5378093"/>
            <a:chOff x="0" y="0"/>
            <a:chExt cx="3619627" cy="3134614"/>
          </a:xfrm>
        </p:grpSpPr>
        <p:sp>
          <p:nvSpPr>
            <p:cNvPr id="16"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17" name="Group 4"/>
          <p:cNvGrpSpPr/>
          <p:nvPr/>
        </p:nvGrpSpPr>
        <p:grpSpPr>
          <a:xfrm>
            <a:off x="12140043" y="494961"/>
            <a:ext cx="3151914" cy="2729572"/>
            <a:chOff x="0" y="0"/>
            <a:chExt cx="3619627" cy="3134614"/>
          </a:xfrm>
        </p:grpSpPr>
        <p:sp>
          <p:nvSpPr>
            <p:cNvPr id="18"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5" name="TextBox 4"/>
          <p:cNvSpPr txBox="1"/>
          <p:nvPr/>
        </p:nvSpPr>
        <p:spPr>
          <a:xfrm>
            <a:off x="1524001" y="3543300"/>
            <a:ext cx="14478000" cy="1200329"/>
          </a:xfrm>
          <a:prstGeom prst="rect">
            <a:avLst/>
          </a:prstGeom>
          <a:noFill/>
        </p:spPr>
        <p:txBody>
          <a:bodyPr wrap="square" rtlCol="0">
            <a:spAutoFit/>
          </a:bodyPr>
          <a:lstStyle/>
          <a:p>
            <a:r>
              <a:rPr lang="en-US" dirty="0" err="1"/>
              <a:t>Ngưỡng</a:t>
            </a:r>
            <a:r>
              <a:rPr lang="en-US" dirty="0"/>
              <a:t> </a:t>
            </a:r>
            <a:r>
              <a:rPr lang="en-US" dirty="0" err="1"/>
              <a:t>toàn</a:t>
            </a:r>
            <a:r>
              <a:rPr lang="en-US" dirty="0"/>
              <a:t> </a:t>
            </a:r>
            <a:r>
              <a:rPr lang="en-US" dirty="0" err="1"/>
              <a:t>cục</a:t>
            </a:r>
            <a:r>
              <a:rPr lang="en-US" dirty="0"/>
              <a:t> </a:t>
            </a:r>
            <a:r>
              <a:rPr lang="en-US" dirty="0" err="1"/>
              <a:t>là</a:t>
            </a:r>
            <a:r>
              <a:rPr lang="en-US" dirty="0"/>
              <a:t> </a:t>
            </a:r>
            <a:r>
              <a:rPr lang="en-US" dirty="0" err="1"/>
              <a:t>phương</a:t>
            </a:r>
            <a:r>
              <a:rPr lang="en-US" dirty="0"/>
              <a:t> </a:t>
            </a:r>
            <a:r>
              <a:rPr lang="en-US" dirty="0" err="1"/>
              <a:t>pháp</a:t>
            </a:r>
            <a:r>
              <a:rPr lang="en-US" dirty="0"/>
              <a:t> </a:t>
            </a:r>
            <a:r>
              <a:rPr lang="en-US" dirty="0" err="1"/>
              <a:t>ngưỡng</a:t>
            </a:r>
            <a:r>
              <a:rPr lang="en-US" dirty="0"/>
              <a:t> </a:t>
            </a:r>
            <a:r>
              <a:rPr lang="en-US" dirty="0" err="1"/>
              <a:t>hình</a:t>
            </a:r>
            <a:r>
              <a:rPr lang="en-US" dirty="0"/>
              <a:t> </a:t>
            </a:r>
            <a:r>
              <a:rPr lang="en-US" dirty="0" err="1"/>
              <a:t>ảnh</a:t>
            </a:r>
            <a:r>
              <a:rPr lang="en-US" dirty="0"/>
              <a:t> </a:t>
            </a:r>
            <a:r>
              <a:rPr lang="en-US" dirty="0" err="1"/>
              <a:t>dựa</a:t>
            </a:r>
            <a:r>
              <a:rPr lang="en-US" dirty="0"/>
              <a:t> </a:t>
            </a:r>
            <a:r>
              <a:rPr lang="en-US" dirty="0" err="1"/>
              <a:t>trên</a:t>
            </a:r>
            <a:r>
              <a:rPr lang="en-US" dirty="0"/>
              <a:t> </a:t>
            </a:r>
            <a:r>
              <a:rPr lang="en-US" b="1" dirty="0" err="1"/>
              <a:t>một</a:t>
            </a:r>
            <a:r>
              <a:rPr lang="en-US" b="1" dirty="0"/>
              <a:t> </a:t>
            </a:r>
            <a:r>
              <a:rPr lang="en-US" b="1" dirty="0" err="1"/>
              <a:t>giá</a:t>
            </a:r>
            <a:r>
              <a:rPr lang="en-US" b="1" dirty="0"/>
              <a:t> </a:t>
            </a:r>
            <a:r>
              <a:rPr lang="en-US" b="1" dirty="0" err="1"/>
              <a:t>trị</a:t>
            </a:r>
            <a:r>
              <a:rPr lang="en-US" b="1" dirty="0"/>
              <a:t> </a:t>
            </a:r>
            <a:r>
              <a:rPr lang="en-US" b="1" dirty="0" err="1"/>
              <a:t>ngưỡng</a:t>
            </a:r>
            <a:r>
              <a:rPr lang="en-US" b="1" dirty="0"/>
              <a:t> </a:t>
            </a:r>
            <a:r>
              <a:rPr lang="en-US" b="1" dirty="0" err="1"/>
              <a:t>duy</a:t>
            </a:r>
            <a:r>
              <a:rPr lang="en-US" b="1" dirty="0"/>
              <a:t> </a:t>
            </a:r>
            <a:r>
              <a:rPr lang="en-US" b="1" dirty="0" err="1"/>
              <a:t>nhất</a:t>
            </a:r>
            <a:r>
              <a:rPr lang="en-US" b="1" dirty="0"/>
              <a:t> </a:t>
            </a:r>
            <a:r>
              <a:rPr lang="en-US" b="1" dirty="0" err="1"/>
              <a:t>được</a:t>
            </a:r>
            <a:r>
              <a:rPr lang="en-US" b="1" dirty="0"/>
              <a:t> </a:t>
            </a:r>
            <a:r>
              <a:rPr lang="en-US" b="1" dirty="0" err="1"/>
              <a:t>áp</a:t>
            </a:r>
            <a:r>
              <a:rPr lang="en-US" b="1" dirty="0"/>
              <a:t> </a:t>
            </a:r>
            <a:r>
              <a:rPr lang="en-US" b="1" dirty="0" err="1"/>
              <a:t>dụng</a:t>
            </a:r>
            <a:r>
              <a:rPr lang="en-US" b="1" dirty="0"/>
              <a:t> </a:t>
            </a:r>
            <a:r>
              <a:rPr lang="en-US" b="1" dirty="0" err="1"/>
              <a:t>trên</a:t>
            </a:r>
            <a:r>
              <a:rPr lang="en-US" b="1" dirty="0"/>
              <a:t> </a:t>
            </a:r>
            <a:r>
              <a:rPr lang="en-US" b="1" dirty="0" err="1"/>
              <a:t>toàn</a:t>
            </a:r>
            <a:r>
              <a:rPr lang="en-US" b="1" dirty="0"/>
              <a:t> </a:t>
            </a:r>
            <a:r>
              <a:rPr lang="en-US" b="1" dirty="0" err="1"/>
              <a:t>bộ</a:t>
            </a:r>
            <a:r>
              <a:rPr lang="en-US" b="1" dirty="0"/>
              <a:t> </a:t>
            </a:r>
            <a:r>
              <a:rPr lang="en-US" b="1" dirty="0" err="1"/>
              <a:t>ảnh</a:t>
            </a:r>
            <a:r>
              <a:rPr lang="en-US" dirty="0"/>
              <a:t>. </a:t>
            </a:r>
            <a:r>
              <a:rPr lang="en-US" dirty="0" err="1"/>
              <a:t>Các</a:t>
            </a:r>
            <a:r>
              <a:rPr lang="en-US" dirty="0"/>
              <a:t> </a:t>
            </a:r>
            <a:r>
              <a:rPr lang="en-US" b="1" dirty="0"/>
              <a:t>pixel </a:t>
            </a:r>
            <a:r>
              <a:rPr lang="en-US" b="1" dirty="0" err="1"/>
              <a:t>có</a:t>
            </a:r>
            <a:r>
              <a:rPr lang="en-US" b="1" dirty="0"/>
              <a:t> </a:t>
            </a:r>
            <a:r>
              <a:rPr lang="en-US" b="1" dirty="0" err="1"/>
              <a:t>giá</a:t>
            </a:r>
            <a:r>
              <a:rPr lang="en-US" b="1" dirty="0"/>
              <a:t> </a:t>
            </a:r>
            <a:r>
              <a:rPr lang="en-US" b="1" dirty="0" err="1"/>
              <a:t>trị</a:t>
            </a:r>
            <a:r>
              <a:rPr lang="en-US" b="1" dirty="0"/>
              <a:t> </a:t>
            </a:r>
            <a:r>
              <a:rPr lang="en-US" b="1" dirty="0" err="1"/>
              <a:t>lớn</a:t>
            </a:r>
            <a:r>
              <a:rPr lang="en-US" b="1" dirty="0"/>
              <a:t> </a:t>
            </a:r>
            <a:r>
              <a:rPr lang="en-US" b="1" dirty="0" err="1"/>
              <a:t>hơn</a:t>
            </a:r>
            <a:r>
              <a:rPr lang="en-US" b="1" dirty="0"/>
              <a:t> </a:t>
            </a:r>
            <a:r>
              <a:rPr lang="en-US" b="1" dirty="0" err="1"/>
              <a:t>hoặc</a:t>
            </a:r>
            <a:r>
              <a:rPr lang="en-US" b="1" dirty="0"/>
              <a:t> </a:t>
            </a:r>
            <a:r>
              <a:rPr lang="en-US" b="1" dirty="0" err="1"/>
              <a:t>bằng</a:t>
            </a:r>
            <a:r>
              <a:rPr lang="en-US" b="1" dirty="0"/>
              <a:t> </a:t>
            </a:r>
            <a:r>
              <a:rPr lang="en-US" b="1" dirty="0" err="1"/>
              <a:t>ngưỡng</a:t>
            </a:r>
            <a:r>
              <a:rPr lang="en-US" b="1" dirty="0"/>
              <a:t> </a:t>
            </a:r>
            <a:r>
              <a:rPr lang="en-US" dirty="0" err="1"/>
              <a:t>sẽ</a:t>
            </a:r>
            <a:r>
              <a:rPr lang="en-US" dirty="0"/>
              <a:t> </a:t>
            </a:r>
            <a:r>
              <a:rPr lang="en-US" dirty="0" err="1"/>
              <a:t>được</a:t>
            </a:r>
            <a:r>
              <a:rPr lang="en-US" dirty="0"/>
              <a:t> </a:t>
            </a:r>
            <a:r>
              <a:rPr lang="en-US" dirty="0" err="1"/>
              <a:t>gán</a:t>
            </a:r>
            <a:r>
              <a:rPr lang="en-US" b="1" dirty="0"/>
              <a:t> </a:t>
            </a:r>
            <a:r>
              <a:rPr lang="en-US" b="1" dirty="0" err="1"/>
              <a:t>giá</a:t>
            </a:r>
            <a:r>
              <a:rPr lang="en-US" b="1" dirty="0"/>
              <a:t> </a:t>
            </a:r>
            <a:r>
              <a:rPr lang="en-US" b="1" dirty="0" err="1"/>
              <a:t>trị</a:t>
            </a:r>
            <a:r>
              <a:rPr lang="en-US" b="1" dirty="0"/>
              <a:t> 255</a:t>
            </a:r>
            <a:r>
              <a:rPr lang="en-US" dirty="0"/>
              <a:t>, </a:t>
            </a:r>
            <a:r>
              <a:rPr lang="en-US" dirty="0" err="1"/>
              <a:t>còn</a:t>
            </a:r>
            <a:r>
              <a:rPr lang="en-US" dirty="0"/>
              <a:t> </a:t>
            </a:r>
            <a:r>
              <a:rPr lang="en-US" dirty="0" err="1"/>
              <a:t>các</a:t>
            </a:r>
            <a:r>
              <a:rPr lang="en-US" dirty="0"/>
              <a:t> </a:t>
            </a:r>
            <a:r>
              <a:rPr lang="en-US" b="1" dirty="0"/>
              <a:t>pixel </a:t>
            </a:r>
            <a:r>
              <a:rPr lang="en-US" b="1" dirty="0" err="1"/>
              <a:t>có</a:t>
            </a:r>
            <a:r>
              <a:rPr lang="en-US" b="1" dirty="0"/>
              <a:t> </a:t>
            </a:r>
            <a:r>
              <a:rPr lang="en-US" b="1" dirty="0" err="1"/>
              <a:t>giá</a:t>
            </a:r>
            <a:r>
              <a:rPr lang="en-US" b="1" dirty="0"/>
              <a:t> </a:t>
            </a:r>
            <a:r>
              <a:rPr lang="en-US" b="1" dirty="0" err="1"/>
              <a:t>trị</a:t>
            </a:r>
            <a:r>
              <a:rPr lang="en-US" b="1" dirty="0"/>
              <a:t> </a:t>
            </a:r>
            <a:r>
              <a:rPr lang="en-US" b="1" dirty="0" err="1"/>
              <a:t>nhỏ</a:t>
            </a:r>
            <a:r>
              <a:rPr lang="en-US" b="1" dirty="0"/>
              <a:t> </a:t>
            </a:r>
            <a:r>
              <a:rPr lang="en-US" b="1" dirty="0" err="1"/>
              <a:t>hơn</a:t>
            </a:r>
            <a:r>
              <a:rPr lang="en-US" dirty="0"/>
              <a:t> </a:t>
            </a:r>
            <a:r>
              <a:rPr lang="en-US" dirty="0" err="1"/>
              <a:t>ngưỡng</a:t>
            </a:r>
            <a:r>
              <a:rPr lang="en-US" dirty="0"/>
              <a:t> </a:t>
            </a:r>
            <a:r>
              <a:rPr lang="en-US" dirty="0" err="1"/>
              <a:t>sẽ</a:t>
            </a:r>
            <a:r>
              <a:rPr lang="en-US" dirty="0"/>
              <a:t> </a:t>
            </a:r>
            <a:r>
              <a:rPr lang="en-US" dirty="0" err="1"/>
              <a:t>được</a:t>
            </a:r>
            <a:r>
              <a:rPr lang="en-US" dirty="0"/>
              <a:t> </a:t>
            </a:r>
            <a:r>
              <a:rPr lang="en-US" dirty="0" err="1"/>
              <a:t>gán</a:t>
            </a:r>
            <a:r>
              <a:rPr lang="en-US" dirty="0"/>
              <a:t> </a:t>
            </a:r>
            <a:r>
              <a:rPr lang="en-US" b="1" dirty="0" err="1"/>
              <a:t>giá</a:t>
            </a:r>
            <a:r>
              <a:rPr lang="en-US" b="1" dirty="0"/>
              <a:t> </a:t>
            </a:r>
            <a:r>
              <a:rPr lang="en-US" b="1" dirty="0" err="1"/>
              <a:t>trị</a:t>
            </a:r>
            <a:r>
              <a:rPr lang="en-US" b="1" dirty="0"/>
              <a:t> 0</a:t>
            </a:r>
            <a:r>
              <a:rPr lang="en-US" dirty="0"/>
              <a:t>.</a:t>
            </a:r>
          </a:p>
          <a:p>
            <a:r>
              <a:rPr lang="en-US" dirty="0" err="1"/>
              <a:t>Phương</a:t>
            </a:r>
            <a:r>
              <a:rPr lang="en-US" dirty="0"/>
              <a:t> </a:t>
            </a:r>
            <a:r>
              <a:rPr lang="en-US" dirty="0" err="1"/>
              <a:t>pháp</a:t>
            </a:r>
            <a:r>
              <a:rPr lang="en-US" dirty="0"/>
              <a:t> </a:t>
            </a:r>
            <a:r>
              <a:rPr lang="en-US" dirty="0" err="1"/>
              <a:t>ngưỡng</a:t>
            </a:r>
            <a:r>
              <a:rPr lang="en-US" dirty="0"/>
              <a:t> </a:t>
            </a:r>
            <a:r>
              <a:rPr lang="en-US" dirty="0" err="1"/>
              <a:t>toàn</a:t>
            </a:r>
            <a:r>
              <a:rPr lang="en-US" dirty="0"/>
              <a:t> </a:t>
            </a:r>
            <a:r>
              <a:rPr lang="en-US" dirty="0" err="1"/>
              <a:t>cục</a:t>
            </a:r>
            <a:r>
              <a:rPr lang="en-US" dirty="0"/>
              <a:t> </a:t>
            </a:r>
            <a:r>
              <a:rPr lang="en-US" dirty="0" err="1"/>
              <a:t>là</a:t>
            </a:r>
            <a:r>
              <a:rPr lang="en-US" dirty="0"/>
              <a:t> </a:t>
            </a:r>
            <a:r>
              <a:rPr lang="en-US" dirty="0" err="1"/>
              <a:t>phương</a:t>
            </a:r>
            <a:r>
              <a:rPr lang="en-US" dirty="0"/>
              <a:t> </a:t>
            </a:r>
            <a:r>
              <a:rPr lang="en-US" dirty="0" err="1"/>
              <a:t>pháp</a:t>
            </a:r>
            <a:r>
              <a:rPr lang="en-US" dirty="0"/>
              <a:t> </a:t>
            </a:r>
            <a:r>
              <a:rPr lang="en-US" dirty="0" err="1"/>
              <a:t>đơn</a:t>
            </a:r>
            <a:r>
              <a:rPr lang="en-US" dirty="0"/>
              <a:t> </a:t>
            </a:r>
            <a:r>
              <a:rPr lang="en-US" dirty="0" err="1"/>
              <a:t>giản</a:t>
            </a:r>
            <a:r>
              <a:rPr lang="en-US" dirty="0"/>
              <a:t> </a:t>
            </a:r>
            <a:r>
              <a:rPr lang="en-US" dirty="0" err="1"/>
              <a:t>và</a:t>
            </a:r>
            <a:r>
              <a:rPr lang="en-US" dirty="0"/>
              <a:t> </a:t>
            </a:r>
            <a:r>
              <a:rPr lang="en-US" dirty="0" err="1"/>
              <a:t>nhanh</a:t>
            </a:r>
            <a:r>
              <a:rPr lang="en-US" dirty="0"/>
              <a:t> </a:t>
            </a:r>
            <a:r>
              <a:rPr lang="en-US" dirty="0" err="1"/>
              <a:t>chóng</a:t>
            </a:r>
            <a:r>
              <a:rPr lang="en-US" dirty="0"/>
              <a:t>, </a:t>
            </a:r>
            <a:r>
              <a:rPr lang="en-US" dirty="0" err="1"/>
              <a:t>tuy</a:t>
            </a:r>
            <a:r>
              <a:rPr lang="en-US" dirty="0"/>
              <a:t> </a:t>
            </a:r>
            <a:r>
              <a:rPr lang="en-US" dirty="0" err="1"/>
              <a:t>nhiên</a:t>
            </a:r>
            <a:r>
              <a:rPr lang="en-US" dirty="0"/>
              <a:t> </a:t>
            </a:r>
            <a:r>
              <a:rPr lang="en-US" dirty="0" err="1"/>
              <a:t>nó</a:t>
            </a:r>
            <a:r>
              <a:rPr lang="en-US" dirty="0"/>
              <a:t> </a:t>
            </a:r>
            <a:r>
              <a:rPr lang="en-US" dirty="0" err="1"/>
              <a:t>không</a:t>
            </a:r>
            <a:r>
              <a:rPr lang="en-US" dirty="0"/>
              <a:t> </a:t>
            </a:r>
            <a:r>
              <a:rPr lang="en-US" dirty="0" err="1"/>
              <a:t>phù</a:t>
            </a:r>
            <a:r>
              <a:rPr lang="en-US" dirty="0"/>
              <a:t> </a:t>
            </a:r>
            <a:r>
              <a:rPr lang="en-US" dirty="0" err="1"/>
              <a:t>hợp</a:t>
            </a:r>
            <a:r>
              <a:rPr lang="en-US" dirty="0"/>
              <a:t> </a:t>
            </a:r>
            <a:r>
              <a:rPr lang="en-US" dirty="0" err="1"/>
              <a:t>với</a:t>
            </a:r>
            <a:r>
              <a:rPr lang="en-US" dirty="0"/>
              <a:t> </a:t>
            </a:r>
            <a:r>
              <a:rPr lang="en-US" dirty="0" err="1"/>
              <a:t>các</a:t>
            </a:r>
            <a:r>
              <a:rPr lang="en-US" dirty="0"/>
              <a:t> </a:t>
            </a:r>
            <a:r>
              <a:rPr lang="en-US" dirty="0" err="1"/>
              <a:t>ảnh</a:t>
            </a:r>
            <a:r>
              <a:rPr lang="en-US" dirty="0"/>
              <a:t> </a:t>
            </a:r>
            <a:r>
              <a:rPr lang="en-US" dirty="0" err="1"/>
              <a:t>có</a:t>
            </a:r>
            <a:r>
              <a:rPr lang="en-US" dirty="0"/>
              <a:t> </a:t>
            </a:r>
            <a:r>
              <a:rPr lang="en-US" dirty="0" err="1"/>
              <a:t>độ</a:t>
            </a:r>
            <a:r>
              <a:rPr lang="en-US" dirty="0"/>
              <a:t> </a:t>
            </a:r>
            <a:r>
              <a:rPr lang="en-US" dirty="0" err="1"/>
              <a:t>tương</a:t>
            </a:r>
            <a:r>
              <a:rPr lang="en-US" dirty="0"/>
              <a:t> </a:t>
            </a:r>
            <a:r>
              <a:rPr lang="en-US" dirty="0" err="1"/>
              <a:t>phản</a:t>
            </a:r>
            <a:r>
              <a:rPr lang="en-US" dirty="0"/>
              <a:t> </a:t>
            </a:r>
            <a:r>
              <a:rPr lang="en-US" dirty="0" err="1"/>
              <a:t>thấp</a:t>
            </a:r>
            <a:r>
              <a:rPr lang="en-US" dirty="0"/>
              <a:t> </a:t>
            </a:r>
            <a:r>
              <a:rPr lang="en-US" dirty="0" err="1"/>
              <a:t>hoặc</a:t>
            </a:r>
            <a:r>
              <a:rPr lang="en-US" dirty="0"/>
              <a:t> </a:t>
            </a:r>
            <a:r>
              <a:rPr lang="en-US" dirty="0" err="1"/>
              <a:t>có</a:t>
            </a:r>
            <a:r>
              <a:rPr lang="en-US" dirty="0"/>
              <a:t> </a:t>
            </a:r>
            <a:r>
              <a:rPr lang="en-US" dirty="0" err="1"/>
              <a:t>nhiễu</a:t>
            </a:r>
            <a:r>
              <a:rPr lang="en-US" dirty="0"/>
              <a:t>.</a:t>
            </a:r>
          </a:p>
          <a:p>
            <a:endParaRPr lang="en-US" dirty="0"/>
          </a:p>
        </p:txBody>
      </p:sp>
      <p:sp>
        <p:nvSpPr>
          <p:cNvPr id="20" name="TextBox 19"/>
          <p:cNvSpPr txBox="1"/>
          <p:nvPr/>
        </p:nvSpPr>
        <p:spPr>
          <a:xfrm>
            <a:off x="1724564" y="1895322"/>
            <a:ext cx="6824285" cy="830997"/>
          </a:xfrm>
          <a:prstGeom prst="rect">
            <a:avLst/>
          </a:prstGeom>
          <a:noFill/>
        </p:spPr>
        <p:txBody>
          <a:bodyPr wrap="square" rtlCol="0">
            <a:spAutoFit/>
          </a:bodyPr>
          <a:lstStyle/>
          <a:p>
            <a:r>
              <a:rPr lang="en-US" sz="4800" dirty="0"/>
              <a:t>5. </a:t>
            </a:r>
            <a:r>
              <a:rPr lang="en-US" sz="4800" dirty="0" err="1"/>
              <a:t>Phân</a:t>
            </a:r>
            <a:r>
              <a:rPr lang="en-US" sz="4800" dirty="0"/>
              <a:t> </a:t>
            </a:r>
            <a:r>
              <a:rPr lang="en-US" sz="4800" dirty="0" err="1"/>
              <a:t>ngưỡng</a:t>
            </a:r>
            <a:r>
              <a:rPr lang="en-US" sz="4800" dirty="0"/>
              <a:t> </a:t>
            </a:r>
            <a:r>
              <a:rPr lang="en-US" sz="4800" dirty="0" err="1"/>
              <a:t>toàn</a:t>
            </a:r>
            <a:r>
              <a:rPr lang="en-US" sz="4800" dirty="0"/>
              <a:t> </a:t>
            </a:r>
            <a:r>
              <a:rPr lang="en-US" sz="4800" dirty="0" err="1"/>
              <a:t>cục</a:t>
            </a:r>
            <a:endParaRPr lang="en-US" sz="4800" dirty="0"/>
          </a:p>
        </p:txBody>
      </p:sp>
      <p:pic>
        <p:nvPicPr>
          <p:cNvPr id="21" name="Picture 20"/>
          <p:cNvPicPr/>
          <p:nvPr/>
        </p:nvPicPr>
        <p:blipFill>
          <a:blip r:embed="rId3"/>
          <a:stretch>
            <a:fillRect/>
          </a:stretch>
        </p:blipFill>
        <p:spPr>
          <a:xfrm>
            <a:off x="3003209" y="4942731"/>
            <a:ext cx="5943600" cy="5316855"/>
          </a:xfrm>
          <a:prstGeom prst="rect">
            <a:avLst/>
          </a:prstGeom>
        </p:spPr>
      </p:pic>
    </p:spTree>
    <p:extLst>
      <p:ext uri="{BB962C8B-B14F-4D97-AF65-F5344CB8AC3E}">
        <p14:creationId xmlns:p14="http://schemas.microsoft.com/office/powerpoint/2010/main" val="2264065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7279788">
            <a:off x="-3892605" y="4236444"/>
            <a:ext cx="7388722" cy="6398668"/>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rot="17279788">
            <a:off x="2855788" y="7964925"/>
            <a:ext cx="5276948" cy="45698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15" name="Group 2"/>
          <p:cNvGrpSpPr/>
          <p:nvPr/>
        </p:nvGrpSpPr>
        <p:grpSpPr>
          <a:xfrm rot="17279788">
            <a:off x="444042" y="2610139"/>
            <a:ext cx="6697760" cy="5800292"/>
            <a:chOff x="0" y="0"/>
            <a:chExt cx="3619627" cy="3134614"/>
          </a:xfrm>
          <a:solidFill>
            <a:srgbClr val="A4E473"/>
          </a:solidFill>
        </p:grpSpPr>
        <p:sp>
          <p:nvSpPr>
            <p:cNvPr id="16"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grpFill/>
          </p:spPr>
        </p:sp>
      </p:grpSp>
      <p:sp>
        <p:nvSpPr>
          <p:cNvPr id="17" name="TextBox 16"/>
          <p:cNvSpPr txBox="1"/>
          <p:nvPr/>
        </p:nvSpPr>
        <p:spPr>
          <a:xfrm>
            <a:off x="6019800" y="644392"/>
            <a:ext cx="9546458" cy="1569660"/>
          </a:xfrm>
          <a:prstGeom prst="rect">
            <a:avLst/>
          </a:prstGeom>
          <a:noFill/>
        </p:spPr>
        <p:txBody>
          <a:bodyPr wrap="square" rtlCol="0">
            <a:spAutoFit/>
          </a:bodyPr>
          <a:lstStyle/>
          <a:p>
            <a:r>
              <a:rPr lang="en-US" sz="4800" dirty="0"/>
              <a:t>6. </a:t>
            </a:r>
            <a:r>
              <a:rPr lang="en-US" sz="4800" dirty="0" err="1"/>
              <a:t>Tác</a:t>
            </a:r>
            <a:r>
              <a:rPr lang="en-US" sz="4800" dirty="0"/>
              <a:t> </a:t>
            </a:r>
            <a:r>
              <a:rPr lang="en-US" sz="4800" dirty="0" err="1"/>
              <a:t>động</a:t>
            </a:r>
            <a:r>
              <a:rPr lang="en-US" sz="4800" dirty="0"/>
              <a:t> </a:t>
            </a:r>
            <a:r>
              <a:rPr lang="en-US" sz="4800" dirty="0" err="1"/>
              <a:t>của</a:t>
            </a:r>
            <a:r>
              <a:rPr lang="en-US" sz="4800" dirty="0"/>
              <a:t> </a:t>
            </a:r>
            <a:r>
              <a:rPr lang="en-US" sz="4800" dirty="0" err="1"/>
              <a:t>chiếu</a:t>
            </a:r>
            <a:r>
              <a:rPr lang="en-US" sz="4800" dirty="0"/>
              <a:t> </a:t>
            </a:r>
            <a:r>
              <a:rPr lang="en-US" sz="4800" dirty="0" err="1"/>
              <a:t>sáng</a:t>
            </a:r>
            <a:r>
              <a:rPr lang="en-US" sz="4800" dirty="0"/>
              <a:t> </a:t>
            </a:r>
            <a:r>
              <a:rPr lang="en-US" sz="4800" dirty="0" err="1"/>
              <a:t>và</a:t>
            </a:r>
            <a:r>
              <a:rPr lang="en-US" sz="4800" dirty="0"/>
              <a:t> </a:t>
            </a:r>
            <a:r>
              <a:rPr lang="en-US" sz="4800" dirty="0" err="1"/>
              <a:t>nhiễu</a:t>
            </a:r>
            <a:r>
              <a:rPr lang="en-US" sz="4800" dirty="0"/>
              <a:t> </a:t>
            </a:r>
            <a:r>
              <a:rPr lang="en-US" sz="4800" dirty="0" err="1"/>
              <a:t>đối</a:t>
            </a:r>
            <a:r>
              <a:rPr lang="en-US" sz="4800" dirty="0"/>
              <a:t> </a:t>
            </a:r>
            <a:r>
              <a:rPr lang="en-US" sz="4800" dirty="0" err="1"/>
              <a:t>với</a:t>
            </a:r>
            <a:r>
              <a:rPr lang="en-US" sz="4800" dirty="0"/>
              <a:t> </a:t>
            </a:r>
            <a:r>
              <a:rPr lang="en-US" sz="4800" dirty="0" err="1"/>
              <a:t>phân</a:t>
            </a:r>
            <a:r>
              <a:rPr lang="en-US" sz="4800" dirty="0"/>
              <a:t> </a:t>
            </a:r>
            <a:r>
              <a:rPr lang="en-US" sz="4800" dirty="0" err="1"/>
              <a:t>ngưỡng</a:t>
            </a:r>
            <a:endParaRPr lang="en-US" sz="4800" dirty="0"/>
          </a:p>
        </p:txBody>
      </p:sp>
      <p:grpSp>
        <p:nvGrpSpPr>
          <p:cNvPr id="18" name="Group 17"/>
          <p:cNvGrpSpPr/>
          <p:nvPr/>
        </p:nvGrpSpPr>
        <p:grpSpPr>
          <a:xfrm>
            <a:off x="233188" y="255517"/>
            <a:ext cx="5553423" cy="842932"/>
            <a:chOff x="914400" y="800100"/>
            <a:chExt cx="5553423" cy="842932"/>
          </a:xfrm>
        </p:grpSpPr>
        <p:pic>
          <p:nvPicPr>
            <p:cNvPr id="19" name="Picture 18">
              <a:extLst>
                <a:ext uri="{FF2B5EF4-FFF2-40B4-BE49-F238E27FC236}">
                  <a16:creationId xmlns:a16="http://schemas.microsoft.com/office/drawing/2014/main" id="{BD812114-FF7C-870B-3CA3-56E3F050DD6B}"/>
                </a:ext>
              </a:extLst>
            </p:cNvPr>
            <p:cNvPicPr>
              <a:picLocks noChangeAspect="1"/>
            </p:cNvPicPr>
            <p:nvPr/>
          </p:nvPicPr>
          <p:blipFill>
            <a:blip r:embed="rId2"/>
            <a:stretch>
              <a:fillRect/>
            </a:stretch>
          </p:blipFill>
          <p:spPr>
            <a:xfrm>
              <a:off x="914400" y="800100"/>
              <a:ext cx="978508" cy="842932"/>
            </a:xfrm>
            <a:prstGeom prst="rect">
              <a:avLst/>
            </a:prstGeom>
          </p:spPr>
        </p:pic>
        <p:sp>
          <p:nvSpPr>
            <p:cNvPr id="20" name="TextBox 19"/>
            <p:cNvSpPr txBox="1"/>
            <p:nvPr/>
          </p:nvSpPr>
          <p:spPr>
            <a:xfrm>
              <a:off x="1918308" y="1036900"/>
              <a:ext cx="4549515" cy="369332"/>
            </a:xfrm>
            <a:prstGeom prst="rect">
              <a:avLst/>
            </a:prstGeom>
            <a:noFill/>
          </p:spPr>
          <p:txBody>
            <a:bodyPr wrap="none" rtlCol="0">
              <a:spAutoFit/>
            </a:bodyPr>
            <a:lstStyle/>
            <a:p>
              <a:r>
                <a:rPr lang="en-US" b="1" dirty="0"/>
                <a:t>TRƯỜNG ĐH SƯ PHẠM KỸ THUẬT VĨNH LONG</a:t>
              </a:r>
            </a:p>
          </p:txBody>
        </p:sp>
      </p:grpSp>
      <p:sp>
        <p:nvSpPr>
          <p:cNvPr id="10" name="Rectangle 9"/>
          <p:cNvSpPr/>
          <p:nvPr/>
        </p:nvSpPr>
        <p:spPr>
          <a:xfrm>
            <a:off x="7585845" y="2470478"/>
            <a:ext cx="9144000" cy="9448740"/>
          </a:xfrm>
          <a:prstGeom prst="rect">
            <a:avLst/>
          </a:prstGeom>
        </p:spPr>
        <p:txBody>
          <a:bodyPr>
            <a:spAutoFit/>
          </a:bodyPr>
          <a:lstStyle/>
          <a:p>
            <a:r>
              <a:rPr lang="vi-VN" sz="3200" dirty="0">
                <a:solidFill>
                  <a:srgbClr val="374151"/>
                </a:solidFill>
                <a:latin typeface="Times New Roman" panose="02020603050405020304" pitchFamily="18" charset="0"/>
                <a:cs typeface="Times New Roman" panose="02020603050405020304" pitchFamily="18" charset="0"/>
              </a:rPr>
              <a:t>Trong xử lý ảnh, phân ngưỡng là một kỹ thuật quan trọng để phân tách các đối tượng trong ảnh. Tuy nhiên, tác động của chiếu sáng và nhiễu đến quá trình phân ngưỡng có thể gây ra nhiều khó khăn.</a:t>
            </a:r>
          </a:p>
          <a:p>
            <a:r>
              <a:rPr lang="vi-VN" sz="3200" dirty="0">
                <a:solidFill>
                  <a:srgbClr val="374151"/>
                </a:solidFill>
                <a:latin typeface="Times New Roman" panose="02020603050405020304" pitchFamily="18" charset="0"/>
                <a:cs typeface="Times New Roman" panose="02020603050405020304" pitchFamily="18" charset="0"/>
              </a:rPr>
              <a:t>Trong trường hợp chiếu sáng không đồng đều, phân ngưỡng sẽ không hiệu quả vì giá trị cường độ sẽ không đồng nhất trong toàn bộ ảnh. Điều này có thể được giải quyết bằng cách sử dụng các kỹ thuật tiền xử lý như cân bằng histogram.</a:t>
            </a:r>
          </a:p>
          <a:p>
            <a:r>
              <a:rPr lang="vi-VN" sz="3200" dirty="0">
                <a:solidFill>
                  <a:srgbClr val="374151"/>
                </a:solidFill>
                <a:latin typeface="Times New Roman" panose="02020603050405020304" pitchFamily="18" charset="0"/>
                <a:cs typeface="Times New Roman" panose="02020603050405020304" pitchFamily="18" charset="0"/>
              </a:rPr>
              <a:t>Ngoài ra, nhiễu cũng có thể làm giảm độ chính xác của phân ngưỡng bởi vì giá trị cường độ của pixel có thể bị ảnh hưởng bởi các giá trị nhiễu. Các kỹ thuật giảm nhiễu như lọc trung vị hoặc làm mờ có thể được sử dụng để giảm thiểu tác động của nhiễu lên quá trình phân ngưỡng.</a:t>
            </a:r>
          </a:p>
          <a:p>
            <a:r>
              <a:rPr lang="vi-VN" sz="3200" dirty="0">
                <a:solidFill>
                  <a:srgbClr val="374151"/>
                </a:solidFill>
                <a:latin typeface="Times New Roman" panose="02020603050405020304" pitchFamily="18" charset="0"/>
                <a:cs typeface="Times New Roman" panose="02020603050405020304" pitchFamily="18" charset="0"/>
              </a:rPr>
              <a:t>Tóm lại, tác động của chiếu sáng và nhiễu đối với phân ngưỡng là rất quan trọng và cần được xử lý trước khi sử dụng phân ngưỡng để phân tách đối tượng trong ảnh.</a:t>
            </a:r>
            <a:endParaRPr lang="vi-VN" sz="3200" b="0" i="0" dirty="0">
              <a:solidFill>
                <a:srgbClr val="37415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3202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1066800" y="2338363"/>
            <a:ext cx="14788773" cy="1946458"/>
            <a:chOff x="0" y="-76200"/>
            <a:chExt cx="19718364" cy="2595277"/>
          </a:xfrm>
        </p:grpSpPr>
        <p:sp>
          <p:nvSpPr>
            <p:cNvPr id="3" name="TextBox 3"/>
            <p:cNvSpPr txBox="1"/>
            <p:nvPr/>
          </p:nvSpPr>
          <p:spPr>
            <a:xfrm>
              <a:off x="29883" y="1852228"/>
              <a:ext cx="19688481" cy="666849"/>
            </a:xfrm>
            <a:prstGeom prst="rect">
              <a:avLst/>
            </a:prstGeom>
          </p:spPr>
          <p:txBody>
            <a:bodyPr lIns="0" tIns="0" rIns="0" bIns="0" rtlCol="0" anchor="t">
              <a:spAutoFit/>
            </a:bodyPr>
            <a:lstStyle/>
            <a:p>
              <a:pPr>
                <a:lnSpc>
                  <a:spcPts val="3919"/>
                </a:lnSpc>
              </a:pPr>
              <a:r>
                <a:rPr lang="en-US" sz="3600" dirty="0" err="1">
                  <a:solidFill>
                    <a:srgbClr val="F4F4F4"/>
                  </a:solidFill>
                  <a:latin typeface="Muli Regular"/>
                </a:rPr>
                <a:t>Hãy</a:t>
              </a:r>
              <a:r>
                <a:rPr lang="en-US" sz="3600" dirty="0">
                  <a:solidFill>
                    <a:srgbClr val="F4F4F4"/>
                  </a:solidFill>
                  <a:latin typeface="Muli Regular"/>
                </a:rPr>
                <a:t> </a:t>
              </a:r>
              <a:r>
                <a:rPr lang="en-US" sz="3600" dirty="0" err="1">
                  <a:solidFill>
                    <a:srgbClr val="F4F4F4"/>
                  </a:solidFill>
                  <a:latin typeface="Muli Regular"/>
                </a:rPr>
                <a:t>gửi</a:t>
              </a:r>
              <a:r>
                <a:rPr lang="en-US" sz="3600" dirty="0">
                  <a:solidFill>
                    <a:srgbClr val="F4F4F4"/>
                  </a:solidFill>
                  <a:latin typeface="Muli Regular"/>
                </a:rPr>
                <a:t> </a:t>
              </a:r>
              <a:r>
                <a:rPr lang="en-US" sz="3600" dirty="0" err="1">
                  <a:solidFill>
                    <a:srgbClr val="F4F4F4"/>
                  </a:solidFill>
                  <a:latin typeface="Muli Regular"/>
                </a:rPr>
                <a:t>cho</a:t>
              </a:r>
              <a:r>
                <a:rPr lang="en-US" sz="3600" dirty="0">
                  <a:solidFill>
                    <a:srgbClr val="F4F4F4"/>
                  </a:solidFill>
                  <a:latin typeface="Muli Regular"/>
                </a:rPr>
                <a:t> </a:t>
              </a:r>
              <a:r>
                <a:rPr lang="en-US" sz="3600" dirty="0" err="1">
                  <a:solidFill>
                    <a:srgbClr val="F4F4F4"/>
                  </a:solidFill>
                  <a:latin typeface="Muli Regular"/>
                </a:rPr>
                <a:t>chúng</a:t>
              </a:r>
              <a:r>
                <a:rPr lang="en-US" sz="3600" dirty="0">
                  <a:solidFill>
                    <a:srgbClr val="F4F4F4"/>
                  </a:solidFill>
                  <a:latin typeface="Muli Regular"/>
                </a:rPr>
                <a:t> </a:t>
              </a:r>
              <a:r>
                <a:rPr lang="en-US" sz="3600" dirty="0" err="1">
                  <a:solidFill>
                    <a:srgbClr val="F4F4F4"/>
                  </a:solidFill>
                  <a:latin typeface="Muli Regular"/>
                </a:rPr>
                <a:t>tôi</a:t>
              </a:r>
              <a:r>
                <a:rPr lang="en-US" sz="3600" dirty="0">
                  <a:solidFill>
                    <a:srgbClr val="F4F4F4"/>
                  </a:solidFill>
                  <a:latin typeface="Muli Regular"/>
                </a:rPr>
                <a:t>! </a:t>
              </a:r>
              <a:r>
                <a:rPr lang="en-US" sz="3600" dirty="0" err="1">
                  <a:solidFill>
                    <a:srgbClr val="F4F4F4"/>
                  </a:solidFill>
                  <a:latin typeface="Muli Regular"/>
                </a:rPr>
                <a:t>Hy</a:t>
              </a:r>
              <a:r>
                <a:rPr lang="en-US" sz="3600" dirty="0">
                  <a:solidFill>
                    <a:srgbClr val="F4F4F4"/>
                  </a:solidFill>
                  <a:latin typeface="Muli Regular"/>
                </a:rPr>
                <a:t> </a:t>
              </a:r>
              <a:r>
                <a:rPr lang="en-US" sz="3600" dirty="0" err="1">
                  <a:solidFill>
                    <a:srgbClr val="F4F4F4"/>
                  </a:solidFill>
                  <a:latin typeface="Muli Regular"/>
                </a:rPr>
                <a:t>vọng</a:t>
              </a:r>
              <a:r>
                <a:rPr lang="en-US" sz="3600" dirty="0">
                  <a:solidFill>
                    <a:srgbClr val="F4F4F4"/>
                  </a:solidFill>
                  <a:latin typeface="Muli Regular"/>
                </a:rPr>
                <a:t> </a:t>
              </a:r>
              <a:r>
                <a:rPr lang="en-US" sz="3600" dirty="0" err="1">
                  <a:solidFill>
                    <a:srgbClr val="F4F4F4"/>
                  </a:solidFill>
                  <a:latin typeface="Muli Regular"/>
                </a:rPr>
                <a:t>bạn</a:t>
              </a:r>
              <a:r>
                <a:rPr lang="en-US" sz="3600" dirty="0">
                  <a:solidFill>
                    <a:srgbClr val="F4F4F4"/>
                  </a:solidFill>
                  <a:latin typeface="Muli Regular"/>
                </a:rPr>
                <a:t> </a:t>
              </a:r>
              <a:r>
                <a:rPr lang="en-US" sz="3600" dirty="0" err="1">
                  <a:solidFill>
                    <a:srgbClr val="F4F4F4"/>
                  </a:solidFill>
                  <a:latin typeface="Muli Regular"/>
                </a:rPr>
                <a:t>đã</a:t>
              </a:r>
              <a:r>
                <a:rPr lang="en-US" sz="3600" dirty="0">
                  <a:solidFill>
                    <a:srgbClr val="F4F4F4"/>
                  </a:solidFill>
                  <a:latin typeface="Muli Regular"/>
                </a:rPr>
                <a:t> </a:t>
              </a:r>
              <a:r>
                <a:rPr lang="en-US" sz="3600" dirty="0" err="1">
                  <a:solidFill>
                    <a:srgbClr val="F4F4F4"/>
                  </a:solidFill>
                  <a:latin typeface="Muli Regular"/>
                </a:rPr>
                <a:t>học</a:t>
              </a:r>
              <a:r>
                <a:rPr lang="en-US" sz="3600" dirty="0">
                  <a:solidFill>
                    <a:srgbClr val="F4F4F4"/>
                  </a:solidFill>
                  <a:latin typeface="Muli Regular"/>
                </a:rPr>
                <a:t> </a:t>
              </a:r>
              <a:r>
                <a:rPr lang="en-US" sz="3600" dirty="0" err="1">
                  <a:solidFill>
                    <a:srgbClr val="F4F4F4"/>
                  </a:solidFill>
                  <a:latin typeface="Muli Regular"/>
                </a:rPr>
                <a:t>được</a:t>
              </a:r>
              <a:r>
                <a:rPr lang="en-US" sz="3600" dirty="0">
                  <a:solidFill>
                    <a:srgbClr val="F4F4F4"/>
                  </a:solidFill>
                  <a:latin typeface="Muli Regular"/>
                </a:rPr>
                <a:t> </a:t>
              </a:r>
              <a:r>
                <a:rPr lang="en-US" sz="3600" dirty="0" err="1">
                  <a:solidFill>
                    <a:srgbClr val="F4F4F4"/>
                  </a:solidFill>
                  <a:latin typeface="Muli Regular"/>
                </a:rPr>
                <a:t>thêm</a:t>
              </a:r>
              <a:r>
                <a:rPr lang="en-US" sz="3600" dirty="0">
                  <a:solidFill>
                    <a:srgbClr val="F4F4F4"/>
                  </a:solidFill>
                  <a:latin typeface="Muli Regular"/>
                </a:rPr>
                <a:t> </a:t>
              </a:r>
              <a:r>
                <a:rPr lang="en-US" sz="3600" dirty="0" err="1">
                  <a:solidFill>
                    <a:srgbClr val="F4F4F4"/>
                  </a:solidFill>
                  <a:latin typeface="Muli Regular"/>
                </a:rPr>
                <a:t>đều</a:t>
              </a:r>
              <a:r>
                <a:rPr lang="en-US" sz="3600" dirty="0">
                  <a:solidFill>
                    <a:srgbClr val="F4F4F4"/>
                  </a:solidFill>
                  <a:latin typeface="Muli Regular"/>
                </a:rPr>
                <a:t> </a:t>
              </a:r>
              <a:r>
                <a:rPr lang="en-US" sz="3600" dirty="0" err="1">
                  <a:solidFill>
                    <a:srgbClr val="F4F4F4"/>
                  </a:solidFill>
                  <a:latin typeface="Muli Regular"/>
                </a:rPr>
                <a:t>mới</a:t>
              </a:r>
              <a:r>
                <a:rPr lang="en-US" sz="3600" dirty="0">
                  <a:solidFill>
                    <a:srgbClr val="F4F4F4"/>
                  </a:solidFill>
                  <a:latin typeface="Muli Regular"/>
                </a:rPr>
                <a:t> </a:t>
              </a:r>
              <a:r>
                <a:rPr lang="en-US" sz="3600" dirty="0" err="1">
                  <a:solidFill>
                    <a:srgbClr val="F4F4F4"/>
                  </a:solidFill>
                  <a:latin typeface="Muli Regular"/>
                </a:rPr>
                <a:t>mẻ</a:t>
              </a:r>
              <a:r>
                <a:rPr lang="en-US" sz="3600" dirty="0">
                  <a:solidFill>
                    <a:srgbClr val="F4F4F4"/>
                  </a:solidFill>
                  <a:latin typeface="Muli Regular"/>
                </a:rPr>
                <a:t>.</a:t>
              </a:r>
            </a:p>
          </p:txBody>
        </p:sp>
        <p:sp>
          <p:nvSpPr>
            <p:cNvPr id="4" name="TextBox 4"/>
            <p:cNvSpPr txBox="1"/>
            <p:nvPr/>
          </p:nvSpPr>
          <p:spPr>
            <a:xfrm>
              <a:off x="0" y="-76200"/>
              <a:ext cx="19688481" cy="1359946"/>
            </a:xfrm>
            <a:prstGeom prst="rect">
              <a:avLst/>
            </a:prstGeom>
          </p:spPr>
          <p:txBody>
            <a:bodyPr lIns="0" tIns="0" rIns="0" bIns="0" rtlCol="0" anchor="t">
              <a:spAutoFit/>
            </a:bodyPr>
            <a:lstStyle/>
            <a:p>
              <a:pPr>
                <a:lnSpc>
                  <a:spcPts val="7800"/>
                </a:lnSpc>
                <a:spcBef>
                  <a:spcPct val="0"/>
                </a:spcBef>
              </a:pPr>
              <a:r>
                <a:rPr lang="en-US" sz="8800" spc="-168" dirty="0" err="1">
                  <a:solidFill>
                    <a:srgbClr val="A4E473"/>
                  </a:solidFill>
                  <a:latin typeface="Muli Bold"/>
                </a:rPr>
                <a:t>Bạn</a:t>
              </a:r>
              <a:r>
                <a:rPr lang="en-US" sz="8800" spc="-168" dirty="0">
                  <a:solidFill>
                    <a:srgbClr val="A4E473"/>
                  </a:solidFill>
                  <a:latin typeface="Muli Bold"/>
                </a:rPr>
                <a:t> </a:t>
              </a:r>
              <a:r>
                <a:rPr lang="en-US" sz="8800" spc="-168" dirty="0" err="1">
                  <a:solidFill>
                    <a:srgbClr val="A4E473"/>
                  </a:solidFill>
                  <a:latin typeface="Muli Bold"/>
                </a:rPr>
                <a:t>có</a:t>
              </a:r>
              <a:r>
                <a:rPr lang="en-US" sz="8800" spc="-168" dirty="0">
                  <a:solidFill>
                    <a:srgbClr val="A4E473"/>
                  </a:solidFill>
                  <a:latin typeface="Muli Bold"/>
                </a:rPr>
                <a:t> </a:t>
              </a:r>
              <a:r>
                <a:rPr lang="en-US" sz="8800" spc="-168" dirty="0" err="1">
                  <a:solidFill>
                    <a:srgbClr val="A4E473"/>
                  </a:solidFill>
                  <a:latin typeface="Muli Bold"/>
                </a:rPr>
                <a:t>câu</a:t>
              </a:r>
              <a:r>
                <a:rPr lang="en-US" sz="8800" spc="-168" dirty="0">
                  <a:solidFill>
                    <a:srgbClr val="A4E473"/>
                  </a:solidFill>
                  <a:latin typeface="Muli Bold"/>
                </a:rPr>
                <a:t> </a:t>
              </a:r>
              <a:r>
                <a:rPr lang="en-US" sz="8800" spc="-168" dirty="0" err="1">
                  <a:solidFill>
                    <a:srgbClr val="A4E473"/>
                  </a:solidFill>
                  <a:latin typeface="Muli Bold"/>
                </a:rPr>
                <a:t>hỏi</a:t>
              </a:r>
              <a:r>
                <a:rPr lang="en-US" sz="8800" spc="-168" dirty="0">
                  <a:solidFill>
                    <a:srgbClr val="A4E473"/>
                  </a:solidFill>
                  <a:latin typeface="Muli Bold"/>
                </a:rPr>
                <a:t> </a:t>
              </a:r>
              <a:r>
                <a:rPr lang="en-US" sz="8800" spc="-168" dirty="0" err="1">
                  <a:solidFill>
                    <a:srgbClr val="A4E473"/>
                  </a:solidFill>
                  <a:latin typeface="Muli Bold"/>
                </a:rPr>
                <a:t>nào</a:t>
              </a:r>
              <a:r>
                <a:rPr lang="en-US" sz="8800" spc="-168" dirty="0">
                  <a:solidFill>
                    <a:srgbClr val="A4E473"/>
                  </a:solidFill>
                  <a:latin typeface="Muli Bold"/>
                </a:rPr>
                <a:t> </a:t>
              </a:r>
              <a:r>
                <a:rPr lang="en-US" sz="8800" spc="-168" dirty="0" err="1">
                  <a:solidFill>
                    <a:srgbClr val="A4E473"/>
                  </a:solidFill>
                  <a:latin typeface="Muli Bold"/>
                </a:rPr>
                <a:t>không</a:t>
              </a:r>
              <a:r>
                <a:rPr lang="en-US" sz="8800" spc="-168" dirty="0">
                  <a:solidFill>
                    <a:srgbClr val="A4E473"/>
                  </a:solidFill>
                  <a:latin typeface="Muli Bold"/>
                </a:rPr>
                <a:t>?</a:t>
              </a:r>
            </a:p>
          </p:txBody>
        </p:sp>
      </p:grpSp>
      <p:grpSp>
        <p:nvGrpSpPr>
          <p:cNvPr id="6" name="Group 6"/>
          <p:cNvGrpSpPr/>
          <p:nvPr/>
        </p:nvGrpSpPr>
        <p:grpSpPr>
          <a:xfrm>
            <a:off x="-3563094" y="6077994"/>
            <a:ext cx="6383425" cy="5528076"/>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8" name="Group 8"/>
          <p:cNvGrpSpPr/>
          <p:nvPr/>
        </p:nvGrpSpPr>
        <p:grpSpPr>
          <a:xfrm>
            <a:off x="1671665" y="7004492"/>
            <a:ext cx="3034530" cy="2627917"/>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id="10" name="Group 10"/>
          <p:cNvGrpSpPr/>
          <p:nvPr/>
        </p:nvGrpSpPr>
        <p:grpSpPr>
          <a:xfrm>
            <a:off x="4053492" y="8956750"/>
            <a:ext cx="2141618" cy="1854652"/>
            <a:chOff x="0" y="0"/>
            <a:chExt cx="3619627" cy="3134614"/>
          </a:xfrm>
        </p:grpSpPr>
        <p:sp>
          <p:nvSpPr>
            <p:cNvPr id="11" name="Freeform 11"/>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2477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3110578" y="-783398"/>
            <a:ext cx="13031070" cy="11284968"/>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rot="-10800000">
            <a:off x="6786776" y="-286119"/>
            <a:ext cx="5276948" cy="45698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18" name="Group 18"/>
          <p:cNvGrpSpPr/>
          <p:nvPr/>
        </p:nvGrpSpPr>
        <p:grpSpPr>
          <a:xfrm>
            <a:off x="1028700" y="1367958"/>
            <a:ext cx="6113968" cy="3305002"/>
            <a:chOff x="0" y="-66675"/>
            <a:chExt cx="8151957" cy="4406668"/>
          </a:xfrm>
        </p:grpSpPr>
        <p:sp>
          <p:nvSpPr>
            <p:cNvPr id="19" name="TextBox 19"/>
            <p:cNvSpPr txBox="1"/>
            <p:nvPr/>
          </p:nvSpPr>
          <p:spPr>
            <a:xfrm>
              <a:off x="0" y="3006295"/>
              <a:ext cx="8151957" cy="1333698"/>
            </a:xfrm>
            <a:prstGeom prst="rect">
              <a:avLst/>
            </a:prstGeom>
          </p:spPr>
          <p:txBody>
            <a:bodyPr lIns="0" tIns="0" rIns="0" bIns="0" rtlCol="0" anchor="t">
              <a:spAutoFit/>
            </a:bodyPr>
            <a:lstStyle/>
            <a:p>
              <a:pPr>
                <a:lnSpc>
                  <a:spcPts val="3919"/>
                </a:lnSpc>
              </a:pPr>
              <a:r>
                <a:rPr lang="en-US" sz="2799" dirty="0" err="1">
                  <a:solidFill>
                    <a:srgbClr val="F4F4F4"/>
                  </a:solidFill>
                  <a:latin typeface="Muli Regular"/>
                </a:rPr>
                <a:t>Hãy</a:t>
              </a:r>
              <a:r>
                <a:rPr lang="en-US" sz="2799" dirty="0">
                  <a:solidFill>
                    <a:srgbClr val="F4F4F4"/>
                  </a:solidFill>
                  <a:latin typeface="Muli Regular"/>
                </a:rPr>
                <a:t> </a:t>
              </a:r>
              <a:r>
                <a:rPr lang="en-US" sz="2799" dirty="0" err="1">
                  <a:solidFill>
                    <a:srgbClr val="F4F4F4"/>
                  </a:solidFill>
                  <a:latin typeface="Muli Regular"/>
                </a:rPr>
                <a:t>gửi</a:t>
              </a:r>
              <a:r>
                <a:rPr lang="en-US" sz="2799" dirty="0">
                  <a:solidFill>
                    <a:srgbClr val="F4F4F4"/>
                  </a:solidFill>
                  <a:latin typeface="Muli Regular"/>
                </a:rPr>
                <a:t> </a:t>
              </a:r>
              <a:r>
                <a:rPr lang="en-US" sz="2799" dirty="0" err="1">
                  <a:solidFill>
                    <a:srgbClr val="F4F4F4"/>
                  </a:solidFill>
                  <a:latin typeface="Muli Regular"/>
                </a:rPr>
                <a:t>cho</a:t>
              </a:r>
              <a:r>
                <a:rPr lang="en-US" sz="2799" dirty="0">
                  <a:solidFill>
                    <a:srgbClr val="F4F4F4"/>
                  </a:solidFill>
                  <a:latin typeface="Muli Regular"/>
                </a:rPr>
                <a:t> </a:t>
              </a:r>
              <a:r>
                <a:rPr lang="en-US" sz="2799" dirty="0" err="1">
                  <a:solidFill>
                    <a:srgbClr val="F4F4F4"/>
                  </a:solidFill>
                  <a:latin typeface="Muli Regular"/>
                </a:rPr>
                <a:t>chúng</a:t>
              </a:r>
              <a:r>
                <a:rPr lang="en-US" sz="2799" dirty="0">
                  <a:solidFill>
                    <a:srgbClr val="F4F4F4"/>
                  </a:solidFill>
                  <a:latin typeface="Muli Regular"/>
                </a:rPr>
                <a:t> </a:t>
              </a:r>
              <a:r>
                <a:rPr lang="en-US" sz="2799" dirty="0" err="1">
                  <a:solidFill>
                    <a:srgbClr val="F4F4F4"/>
                  </a:solidFill>
                  <a:latin typeface="Muli Regular"/>
                </a:rPr>
                <a:t>tôi</a:t>
              </a:r>
              <a:r>
                <a:rPr lang="en-US" sz="2799" dirty="0">
                  <a:solidFill>
                    <a:srgbClr val="F4F4F4"/>
                  </a:solidFill>
                  <a:latin typeface="Muli Regular"/>
                </a:rPr>
                <a:t>! </a:t>
              </a:r>
              <a:r>
                <a:rPr lang="en-US" sz="2799" dirty="0" err="1">
                  <a:solidFill>
                    <a:srgbClr val="F4F4F4"/>
                  </a:solidFill>
                  <a:latin typeface="Muli Regular"/>
                </a:rPr>
                <a:t>Hy</a:t>
              </a:r>
              <a:r>
                <a:rPr lang="en-US" sz="2799" dirty="0">
                  <a:solidFill>
                    <a:srgbClr val="F4F4F4"/>
                  </a:solidFill>
                  <a:latin typeface="Muli Regular"/>
                </a:rPr>
                <a:t> </a:t>
              </a:r>
              <a:r>
                <a:rPr lang="en-US" sz="2799" dirty="0" err="1">
                  <a:solidFill>
                    <a:srgbClr val="F4F4F4"/>
                  </a:solidFill>
                  <a:latin typeface="Muli Regular"/>
                </a:rPr>
                <a:t>vọng</a:t>
              </a:r>
              <a:r>
                <a:rPr lang="en-US" sz="2799" dirty="0">
                  <a:solidFill>
                    <a:srgbClr val="F4F4F4"/>
                  </a:solidFill>
                  <a:latin typeface="Muli Regular"/>
                </a:rPr>
                <a:t> </a:t>
              </a:r>
              <a:r>
                <a:rPr lang="en-US" sz="2799" dirty="0" err="1">
                  <a:solidFill>
                    <a:srgbClr val="F4F4F4"/>
                  </a:solidFill>
                  <a:latin typeface="Muli Regular"/>
                </a:rPr>
                <a:t>bạn</a:t>
              </a:r>
              <a:r>
                <a:rPr lang="en-US" sz="2799" dirty="0">
                  <a:solidFill>
                    <a:srgbClr val="F4F4F4"/>
                  </a:solidFill>
                  <a:latin typeface="Muli Regular"/>
                </a:rPr>
                <a:t> </a:t>
              </a:r>
              <a:r>
                <a:rPr lang="en-US" sz="2799" dirty="0" err="1">
                  <a:solidFill>
                    <a:srgbClr val="F4F4F4"/>
                  </a:solidFill>
                  <a:latin typeface="Muli Regular"/>
                </a:rPr>
                <a:t>đã</a:t>
              </a:r>
              <a:r>
                <a:rPr lang="en-US" sz="2799" dirty="0">
                  <a:solidFill>
                    <a:srgbClr val="F4F4F4"/>
                  </a:solidFill>
                  <a:latin typeface="Muli Regular"/>
                </a:rPr>
                <a:t> </a:t>
              </a:r>
              <a:r>
                <a:rPr lang="en-US" sz="2799" dirty="0" err="1">
                  <a:solidFill>
                    <a:srgbClr val="F4F4F4"/>
                  </a:solidFill>
                  <a:latin typeface="Muli Regular"/>
                </a:rPr>
                <a:t>học</a:t>
              </a:r>
              <a:r>
                <a:rPr lang="en-US" sz="2799" dirty="0">
                  <a:solidFill>
                    <a:srgbClr val="F4F4F4"/>
                  </a:solidFill>
                  <a:latin typeface="Muli Regular"/>
                </a:rPr>
                <a:t> </a:t>
              </a:r>
              <a:r>
                <a:rPr lang="en-US" sz="2799" dirty="0" err="1">
                  <a:solidFill>
                    <a:srgbClr val="F4F4F4"/>
                  </a:solidFill>
                  <a:latin typeface="Muli Regular"/>
                </a:rPr>
                <a:t>được</a:t>
              </a:r>
              <a:r>
                <a:rPr lang="en-US" sz="2799" dirty="0">
                  <a:solidFill>
                    <a:srgbClr val="F4F4F4"/>
                  </a:solidFill>
                  <a:latin typeface="Muli Regular"/>
                </a:rPr>
                <a:t> </a:t>
              </a:r>
              <a:r>
                <a:rPr lang="en-US" sz="2799" dirty="0" err="1">
                  <a:solidFill>
                    <a:srgbClr val="F4F4F4"/>
                  </a:solidFill>
                  <a:latin typeface="Muli Regular"/>
                </a:rPr>
                <a:t>thêm</a:t>
              </a:r>
              <a:r>
                <a:rPr lang="en-US" sz="2799" dirty="0">
                  <a:solidFill>
                    <a:srgbClr val="F4F4F4"/>
                  </a:solidFill>
                  <a:latin typeface="Muli Regular"/>
                </a:rPr>
                <a:t> </a:t>
              </a:r>
              <a:r>
                <a:rPr lang="en-US" sz="2799" dirty="0" err="1">
                  <a:solidFill>
                    <a:srgbClr val="F4F4F4"/>
                  </a:solidFill>
                  <a:latin typeface="Muli Regular"/>
                </a:rPr>
                <a:t>đều</a:t>
              </a:r>
              <a:r>
                <a:rPr lang="en-US" sz="2799" dirty="0">
                  <a:solidFill>
                    <a:srgbClr val="F4F4F4"/>
                  </a:solidFill>
                  <a:latin typeface="Muli Regular"/>
                </a:rPr>
                <a:t> </a:t>
              </a:r>
              <a:r>
                <a:rPr lang="en-US" sz="2799" dirty="0" err="1">
                  <a:solidFill>
                    <a:srgbClr val="F4F4F4"/>
                  </a:solidFill>
                  <a:latin typeface="Muli Regular"/>
                </a:rPr>
                <a:t>mới</a:t>
              </a:r>
              <a:r>
                <a:rPr lang="en-US" sz="2799" dirty="0">
                  <a:solidFill>
                    <a:srgbClr val="F4F4F4"/>
                  </a:solidFill>
                  <a:latin typeface="Muli Regular"/>
                </a:rPr>
                <a:t> </a:t>
              </a:r>
              <a:r>
                <a:rPr lang="en-US" sz="2799" dirty="0" err="1">
                  <a:solidFill>
                    <a:srgbClr val="F4F4F4"/>
                  </a:solidFill>
                  <a:latin typeface="Muli Regular"/>
                </a:rPr>
                <a:t>mẻ</a:t>
              </a:r>
              <a:r>
                <a:rPr lang="en-US" sz="2799" dirty="0">
                  <a:solidFill>
                    <a:srgbClr val="F4F4F4"/>
                  </a:solidFill>
                  <a:latin typeface="Muli Regular"/>
                </a:rPr>
                <a:t>.</a:t>
              </a:r>
            </a:p>
          </p:txBody>
        </p:sp>
        <p:sp>
          <p:nvSpPr>
            <p:cNvPr id="20" name="TextBox 20"/>
            <p:cNvSpPr txBox="1"/>
            <p:nvPr/>
          </p:nvSpPr>
          <p:spPr>
            <a:xfrm>
              <a:off x="0" y="-66675"/>
              <a:ext cx="8151957" cy="2606675"/>
            </a:xfrm>
            <a:prstGeom prst="rect">
              <a:avLst/>
            </a:prstGeom>
          </p:spPr>
          <p:txBody>
            <a:bodyPr lIns="0" tIns="0" rIns="0" bIns="0" rtlCol="0" anchor="t">
              <a:spAutoFit/>
            </a:bodyPr>
            <a:lstStyle/>
            <a:p>
              <a:pPr>
                <a:lnSpc>
                  <a:spcPts val="7800"/>
                </a:lnSpc>
                <a:spcBef>
                  <a:spcPct val="0"/>
                </a:spcBef>
              </a:pPr>
              <a:r>
                <a:rPr lang="en-US" sz="6000" spc="-168" dirty="0" err="1">
                  <a:solidFill>
                    <a:srgbClr val="F4F4F4"/>
                  </a:solidFill>
                  <a:latin typeface="Muli Bold"/>
                </a:rPr>
                <a:t>Bạn</a:t>
              </a:r>
              <a:r>
                <a:rPr lang="en-US" sz="6000" spc="-168" dirty="0">
                  <a:solidFill>
                    <a:srgbClr val="F4F4F4"/>
                  </a:solidFill>
                  <a:latin typeface="Muli Bold"/>
                </a:rPr>
                <a:t> </a:t>
              </a:r>
              <a:r>
                <a:rPr lang="en-US" sz="6000" spc="-168" dirty="0" err="1">
                  <a:solidFill>
                    <a:srgbClr val="F4F4F4"/>
                  </a:solidFill>
                  <a:latin typeface="Muli Bold"/>
                </a:rPr>
                <a:t>có</a:t>
              </a:r>
              <a:r>
                <a:rPr lang="en-US" sz="6000" spc="-168" dirty="0">
                  <a:solidFill>
                    <a:srgbClr val="F4F4F4"/>
                  </a:solidFill>
                  <a:latin typeface="Muli Bold"/>
                </a:rPr>
                <a:t> </a:t>
              </a:r>
              <a:r>
                <a:rPr lang="en-US" sz="6000" spc="-168" dirty="0" err="1">
                  <a:solidFill>
                    <a:srgbClr val="F4F4F4"/>
                  </a:solidFill>
                  <a:latin typeface="Muli Bold"/>
                </a:rPr>
                <a:t>câu</a:t>
              </a:r>
              <a:r>
                <a:rPr lang="en-US" sz="6000" spc="-168" dirty="0">
                  <a:solidFill>
                    <a:srgbClr val="F4F4F4"/>
                  </a:solidFill>
                  <a:latin typeface="Muli Bold"/>
                </a:rPr>
                <a:t> </a:t>
              </a:r>
              <a:r>
                <a:rPr lang="en-US" sz="6000" spc="-168" dirty="0" err="1">
                  <a:solidFill>
                    <a:srgbClr val="F4F4F4"/>
                  </a:solidFill>
                  <a:latin typeface="Muli Bold"/>
                </a:rPr>
                <a:t>hỏi</a:t>
              </a:r>
              <a:r>
                <a:rPr lang="en-US" sz="6000" spc="-168" dirty="0">
                  <a:solidFill>
                    <a:srgbClr val="F4F4F4"/>
                  </a:solidFill>
                  <a:latin typeface="Muli Bold"/>
                </a:rPr>
                <a:t> </a:t>
              </a:r>
              <a:r>
                <a:rPr lang="en-US" sz="6000" spc="-168" dirty="0" err="1">
                  <a:solidFill>
                    <a:srgbClr val="F4F4F4"/>
                  </a:solidFill>
                  <a:latin typeface="Muli Bold"/>
                </a:rPr>
                <a:t>nào</a:t>
              </a:r>
              <a:r>
                <a:rPr lang="en-US" sz="6000" spc="-168" dirty="0">
                  <a:solidFill>
                    <a:srgbClr val="F4F4F4"/>
                  </a:solidFill>
                  <a:latin typeface="Muli Bold"/>
                </a:rPr>
                <a:t> </a:t>
              </a:r>
              <a:r>
                <a:rPr lang="en-US" sz="6000" spc="-168" dirty="0" err="1">
                  <a:solidFill>
                    <a:srgbClr val="F4F4F4"/>
                  </a:solidFill>
                  <a:latin typeface="Muli Bold"/>
                </a:rPr>
                <a:t>không</a:t>
              </a:r>
              <a:r>
                <a:rPr lang="en-US" sz="6000" spc="-168" dirty="0">
                  <a:solidFill>
                    <a:srgbClr val="F4F4F4"/>
                  </a:solidFill>
                  <a:latin typeface="Muli Bold"/>
                </a:rPr>
                <a:t>?</a:t>
              </a:r>
            </a:p>
          </p:txBody>
        </p:sp>
      </p:grpSp>
      <p:grpSp>
        <p:nvGrpSpPr>
          <p:cNvPr id="21" name="Group 21"/>
          <p:cNvGrpSpPr>
            <a:grpSpLocks noChangeAspect="1"/>
          </p:cNvGrpSpPr>
          <p:nvPr/>
        </p:nvGrpSpPr>
        <p:grpSpPr>
          <a:xfrm>
            <a:off x="10068855" y="1028700"/>
            <a:ext cx="2695869" cy="2334501"/>
            <a:chOff x="0" y="0"/>
            <a:chExt cx="4282440" cy="3708400"/>
          </a:xfrm>
        </p:grpSpPr>
        <p:sp>
          <p:nvSpPr>
            <p:cNvPr id="22" name="Freeform 22"/>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t="-16862" b="-56356"/>
              </a:stretch>
            </a:blipFill>
          </p:spPr>
        </p:sp>
      </p:grpSp>
      <p:grpSp>
        <p:nvGrpSpPr>
          <p:cNvPr id="23" name="Group 23"/>
          <p:cNvGrpSpPr>
            <a:grpSpLocks noChangeAspect="1"/>
          </p:cNvGrpSpPr>
          <p:nvPr/>
        </p:nvGrpSpPr>
        <p:grpSpPr>
          <a:xfrm>
            <a:off x="8320317" y="3976249"/>
            <a:ext cx="2695869" cy="2334501"/>
            <a:chOff x="0" y="0"/>
            <a:chExt cx="4282440" cy="3708400"/>
          </a:xfrm>
        </p:grpSpPr>
        <p:sp>
          <p:nvSpPr>
            <p:cNvPr id="24" name="Freeform 24"/>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t="-705" b="-72513"/>
              </a:stretch>
            </a:blipFill>
          </p:spPr>
        </p:sp>
      </p:grpSp>
      <p:grpSp>
        <p:nvGrpSpPr>
          <p:cNvPr id="25" name="Group 25"/>
          <p:cNvGrpSpPr>
            <a:grpSpLocks noChangeAspect="1"/>
          </p:cNvGrpSpPr>
          <p:nvPr/>
        </p:nvGrpSpPr>
        <p:grpSpPr>
          <a:xfrm>
            <a:off x="6786776" y="7043640"/>
            <a:ext cx="2695869" cy="2334501"/>
            <a:chOff x="0" y="0"/>
            <a:chExt cx="4282440" cy="3708400"/>
          </a:xfrm>
        </p:grpSpPr>
        <p:sp>
          <p:nvSpPr>
            <p:cNvPr id="26" name="Freeform 26"/>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4"/>
              <a:stretch>
                <a:fillRect t="-24043" b="-49176"/>
              </a:stretch>
            </a:blipFill>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3" name="Group 3"/>
          <p:cNvGrpSpPr/>
          <p:nvPr/>
        </p:nvGrpSpPr>
        <p:grpSpPr>
          <a:xfrm rot="-10800000">
            <a:off x="-1306086" y="4784384"/>
            <a:ext cx="4985461" cy="4317433"/>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5" name="Group 5"/>
          <p:cNvGrpSpPr/>
          <p:nvPr/>
        </p:nvGrpSpPr>
        <p:grpSpPr>
          <a:xfrm rot="-10800000">
            <a:off x="3061137" y="7468788"/>
            <a:ext cx="3480308" cy="3013963"/>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7" name="Group 7"/>
          <p:cNvGrpSpPr/>
          <p:nvPr/>
        </p:nvGrpSpPr>
        <p:grpSpPr>
          <a:xfrm rot="-10800000">
            <a:off x="2780085" y="4005595"/>
            <a:ext cx="1798578" cy="1557577"/>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9" name="Group 9"/>
          <p:cNvGrpSpPr/>
          <p:nvPr/>
        </p:nvGrpSpPr>
        <p:grpSpPr>
          <a:xfrm rot="-10800000">
            <a:off x="300983" y="7795449"/>
            <a:ext cx="3378391" cy="2925703"/>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26" name="Group 25"/>
          <p:cNvGrpSpPr/>
          <p:nvPr/>
        </p:nvGrpSpPr>
        <p:grpSpPr>
          <a:xfrm>
            <a:off x="8945885" y="2652519"/>
            <a:ext cx="8272402" cy="4981963"/>
            <a:chOff x="9119026" y="1812253"/>
            <a:chExt cx="8272402" cy="4981963"/>
          </a:xfrm>
        </p:grpSpPr>
        <p:sp>
          <p:nvSpPr>
            <p:cNvPr id="12" name="TextBox 12"/>
            <p:cNvSpPr txBox="1"/>
            <p:nvPr/>
          </p:nvSpPr>
          <p:spPr>
            <a:xfrm>
              <a:off x="9119026" y="1812253"/>
              <a:ext cx="8272402" cy="553998"/>
            </a:xfrm>
            <a:prstGeom prst="rect">
              <a:avLst/>
            </a:prstGeom>
          </p:spPr>
          <p:txBody>
            <a:bodyPr lIns="0" tIns="0" rIns="0" bIns="0" rtlCol="0" anchor="t">
              <a:spAutoFit/>
            </a:bodyPr>
            <a:lstStyle/>
            <a:p>
              <a:r>
                <a:rPr lang="en-US" sz="3600" b="1" dirty="0">
                  <a:latin typeface="Times New Roman" panose="02020603050405020304" pitchFamily="18" charset="0"/>
                  <a:cs typeface="Times New Roman" panose="02020603050405020304" pitchFamily="18" charset="0"/>
                </a:rPr>
                <a:t>LÊ NGUYỄN QUANG BÌNH – 21022010</a:t>
              </a:r>
            </a:p>
          </p:txBody>
        </p:sp>
        <p:sp>
          <p:nvSpPr>
            <p:cNvPr id="15" name="TextBox 15"/>
            <p:cNvSpPr txBox="1"/>
            <p:nvPr/>
          </p:nvSpPr>
          <p:spPr>
            <a:xfrm>
              <a:off x="9119026" y="4121721"/>
              <a:ext cx="8272402" cy="553998"/>
            </a:xfrm>
            <a:prstGeom prst="rect">
              <a:avLst/>
            </a:prstGeom>
          </p:spPr>
          <p:txBody>
            <a:bodyPr lIns="0" tIns="0" rIns="0" bIns="0" rtlCol="0" anchor="t">
              <a:spAutoFit/>
            </a:bodyPr>
            <a:lstStyle/>
            <a:p>
              <a:r>
                <a:rPr lang="en-US" sz="3600" b="1" dirty="0">
                  <a:latin typeface="Times New Roman" panose="02020603050405020304" pitchFamily="18" charset="0"/>
                  <a:cs typeface="Times New Roman" panose="02020603050405020304" pitchFamily="18" charset="0"/>
                </a:rPr>
                <a:t>NGUYỄN VĂN HOÀNG - 21022011</a:t>
              </a:r>
            </a:p>
          </p:txBody>
        </p:sp>
        <p:sp>
          <p:nvSpPr>
            <p:cNvPr id="18" name="TextBox 18"/>
            <p:cNvSpPr txBox="1"/>
            <p:nvPr/>
          </p:nvSpPr>
          <p:spPr>
            <a:xfrm>
              <a:off x="9119026" y="6240218"/>
              <a:ext cx="8272402" cy="553998"/>
            </a:xfrm>
            <a:prstGeom prst="rect">
              <a:avLst/>
            </a:prstGeom>
          </p:spPr>
          <p:txBody>
            <a:bodyPr lIns="0" tIns="0" rIns="0" bIns="0" rtlCol="0" anchor="t">
              <a:spAutoFit/>
            </a:bodyPr>
            <a:lstStyle/>
            <a:p>
              <a:r>
                <a:rPr lang="en-US" sz="3600" b="1" dirty="0">
                  <a:latin typeface="Times New Roman" panose="02020603050405020304" pitchFamily="18" charset="0"/>
                  <a:cs typeface="Times New Roman" panose="02020603050405020304" pitchFamily="18" charset="0"/>
                </a:rPr>
                <a:t>NGUYỄN THỊ BÍCH NGỌC – 21022021</a:t>
              </a:r>
            </a:p>
          </p:txBody>
        </p:sp>
        <p:sp>
          <p:nvSpPr>
            <p:cNvPr id="21" name="AutoShape 21"/>
            <p:cNvSpPr/>
            <p:nvPr/>
          </p:nvSpPr>
          <p:spPr>
            <a:xfrm>
              <a:off x="9119026" y="3162300"/>
              <a:ext cx="8272402" cy="0"/>
            </a:xfrm>
            <a:prstGeom prst="line">
              <a:avLst/>
            </a:prstGeom>
            <a:ln w="9525" cap="flat">
              <a:solidFill>
                <a:srgbClr val="000000"/>
              </a:solidFill>
              <a:prstDash val="solid"/>
              <a:headEnd type="none" w="sm" len="sm"/>
              <a:tailEnd type="none" w="sm" len="sm"/>
            </a:ln>
          </p:spPr>
        </p:sp>
        <p:sp>
          <p:nvSpPr>
            <p:cNvPr id="22" name="AutoShape 22"/>
            <p:cNvSpPr/>
            <p:nvPr/>
          </p:nvSpPr>
          <p:spPr>
            <a:xfrm>
              <a:off x="9119026" y="5219700"/>
              <a:ext cx="8272402" cy="0"/>
            </a:xfrm>
            <a:prstGeom prst="line">
              <a:avLst/>
            </a:prstGeom>
            <a:ln w="9525" cap="flat">
              <a:solidFill>
                <a:srgbClr val="000000"/>
              </a:solidFill>
              <a:prstDash val="solid"/>
              <a:headEnd type="none" w="sm" len="sm"/>
              <a:tailEnd type="none" w="sm" len="sm"/>
            </a:ln>
          </p:spPr>
        </p:sp>
      </p:grpSp>
      <p:grpSp>
        <p:nvGrpSpPr>
          <p:cNvPr id="23" name="Group 22"/>
          <p:cNvGrpSpPr/>
          <p:nvPr/>
        </p:nvGrpSpPr>
        <p:grpSpPr>
          <a:xfrm>
            <a:off x="902661" y="707395"/>
            <a:ext cx="5553423" cy="842932"/>
            <a:chOff x="914400" y="800100"/>
            <a:chExt cx="5553423" cy="842932"/>
          </a:xfrm>
        </p:grpSpPr>
        <p:pic>
          <p:nvPicPr>
            <p:cNvPr id="24" name="Picture 23">
              <a:extLst>
                <a:ext uri="{FF2B5EF4-FFF2-40B4-BE49-F238E27FC236}">
                  <a16:creationId xmlns:a16="http://schemas.microsoft.com/office/drawing/2014/main" id="{BD812114-FF7C-870B-3CA3-56E3F050DD6B}"/>
                </a:ext>
              </a:extLst>
            </p:cNvPr>
            <p:cNvPicPr>
              <a:picLocks noChangeAspect="1"/>
            </p:cNvPicPr>
            <p:nvPr/>
          </p:nvPicPr>
          <p:blipFill>
            <a:blip r:embed="rId2"/>
            <a:stretch>
              <a:fillRect/>
            </a:stretch>
          </p:blipFill>
          <p:spPr>
            <a:xfrm>
              <a:off x="914400" y="800100"/>
              <a:ext cx="978508" cy="842932"/>
            </a:xfrm>
            <a:prstGeom prst="rect">
              <a:avLst/>
            </a:prstGeom>
          </p:spPr>
        </p:pic>
        <p:sp>
          <p:nvSpPr>
            <p:cNvPr id="25" name="TextBox 24"/>
            <p:cNvSpPr txBox="1"/>
            <p:nvPr/>
          </p:nvSpPr>
          <p:spPr>
            <a:xfrm>
              <a:off x="1918308" y="1036900"/>
              <a:ext cx="4549515" cy="369332"/>
            </a:xfrm>
            <a:prstGeom prst="rect">
              <a:avLst/>
            </a:prstGeom>
            <a:noFill/>
          </p:spPr>
          <p:txBody>
            <a:bodyPr wrap="none" rtlCol="0">
              <a:spAutoFit/>
            </a:bodyPr>
            <a:lstStyle/>
            <a:p>
              <a:r>
                <a:rPr lang="en-US" b="1" dirty="0"/>
                <a:t>TRƯỜNG ĐH SƯ PHẠM KỸ THUẬT VĨNH LONG</a:t>
              </a:r>
            </a:p>
          </p:txBody>
        </p:sp>
      </p:grpSp>
      <p:sp>
        <p:nvSpPr>
          <p:cNvPr id="2" name="TextBox 2"/>
          <p:cNvSpPr txBox="1"/>
          <p:nvPr/>
        </p:nvSpPr>
        <p:spPr>
          <a:xfrm>
            <a:off x="300982" y="3597288"/>
            <a:ext cx="7199253" cy="1308050"/>
          </a:xfrm>
          <a:prstGeom prst="rect">
            <a:avLst/>
          </a:prstGeom>
        </p:spPr>
        <p:txBody>
          <a:bodyPr wrap="square" lIns="0" tIns="0" rIns="0" bIns="0" rtlCol="0" anchor="t">
            <a:spAutoFit/>
          </a:bodyPr>
          <a:lstStyle/>
          <a:p>
            <a:pPr>
              <a:lnSpc>
                <a:spcPts val="10199"/>
              </a:lnSpc>
              <a:spcBef>
                <a:spcPct val="0"/>
              </a:spcBef>
            </a:pPr>
            <a:r>
              <a:rPr lang="en-US" sz="8499" spc="-84" dirty="0" err="1">
                <a:solidFill>
                  <a:srgbClr val="000000"/>
                </a:solidFill>
                <a:latin typeface="Muli Bold"/>
              </a:rPr>
              <a:t>Thành</a:t>
            </a:r>
            <a:r>
              <a:rPr lang="en-US" sz="8499" spc="-84" dirty="0">
                <a:solidFill>
                  <a:srgbClr val="000000"/>
                </a:solidFill>
                <a:latin typeface="Muli Bold"/>
              </a:rPr>
              <a:t> </a:t>
            </a:r>
            <a:r>
              <a:rPr lang="en-US" sz="8499" spc="-84" dirty="0" err="1">
                <a:solidFill>
                  <a:srgbClr val="000000"/>
                </a:solidFill>
                <a:latin typeface="Muli Bold"/>
              </a:rPr>
              <a:t>viên</a:t>
            </a:r>
            <a:r>
              <a:rPr lang="en-US" sz="8499" spc="-84" dirty="0">
                <a:solidFill>
                  <a:srgbClr val="000000"/>
                </a:solidFill>
                <a:latin typeface="Muli Bold"/>
              </a:rPr>
              <a:t>: </a:t>
            </a:r>
          </a:p>
        </p:txBody>
      </p:sp>
      <p:pic>
        <p:nvPicPr>
          <p:cNvPr id="20"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356115" y="7075699"/>
            <a:ext cx="483192" cy="506201"/>
          </a:xfrm>
          <a:prstGeom prst="rect">
            <a:avLst/>
          </a:prstGeom>
        </p:spPr>
      </p:pic>
      <p:pic>
        <p:nvPicPr>
          <p:cNvPr id="28" name="Picture 2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356115" y="4988716"/>
            <a:ext cx="472327" cy="500540"/>
          </a:xfrm>
          <a:prstGeom prst="rect">
            <a:avLst/>
          </a:prstGeom>
        </p:spPr>
      </p:pic>
      <p:pic>
        <p:nvPicPr>
          <p:cNvPr id="30" name="Picture 2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8293573" y="2652519"/>
            <a:ext cx="472327" cy="50054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1268572" y="8362981"/>
            <a:ext cx="17019428" cy="0"/>
          </a:xfrm>
          <a:prstGeom prst="line">
            <a:avLst/>
          </a:prstGeom>
          <a:ln w="19050" cap="rnd">
            <a:solidFill>
              <a:srgbClr val="004651"/>
            </a:solidFill>
            <a:prstDash val="solid"/>
            <a:headEnd type="none" w="sm" len="sm"/>
            <a:tailEnd type="none" w="sm" len="sm"/>
          </a:ln>
        </p:spPr>
      </p:sp>
      <p:grpSp>
        <p:nvGrpSpPr>
          <p:cNvPr id="3" name="Group 3"/>
          <p:cNvGrpSpPr/>
          <p:nvPr/>
        </p:nvGrpSpPr>
        <p:grpSpPr>
          <a:xfrm>
            <a:off x="1028700" y="5429176"/>
            <a:ext cx="3364925" cy="2200380"/>
            <a:chOff x="0" y="0"/>
            <a:chExt cx="4486566" cy="2933840"/>
          </a:xfrm>
        </p:grpSpPr>
        <p:sp>
          <p:nvSpPr>
            <p:cNvPr id="4" name="TextBox 4"/>
            <p:cNvSpPr txBox="1"/>
            <p:nvPr/>
          </p:nvSpPr>
          <p:spPr>
            <a:xfrm>
              <a:off x="0" y="9525"/>
              <a:ext cx="4486566" cy="714375"/>
            </a:xfrm>
            <a:prstGeom prst="rect">
              <a:avLst/>
            </a:prstGeom>
          </p:spPr>
          <p:txBody>
            <a:bodyPr lIns="0" tIns="0" rIns="0" bIns="0" rtlCol="0" anchor="t">
              <a:spAutoFit/>
            </a:bodyPr>
            <a:lstStyle/>
            <a:p>
              <a:pPr marL="0" lvl="0" indent="0">
                <a:lnSpc>
                  <a:spcPts val="4320"/>
                </a:lnSpc>
                <a:spcBef>
                  <a:spcPct val="0"/>
                </a:spcBef>
              </a:pPr>
              <a:r>
                <a:rPr lang="en-US" sz="3600">
                  <a:solidFill>
                    <a:srgbClr val="00A181"/>
                  </a:solidFill>
                  <a:latin typeface="Muli Bold"/>
                </a:rPr>
                <a:t>2015</a:t>
              </a:r>
            </a:p>
          </p:txBody>
        </p:sp>
        <p:sp>
          <p:nvSpPr>
            <p:cNvPr id="5" name="TextBox 5"/>
            <p:cNvSpPr txBox="1"/>
            <p:nvPr/>
          </p:nvSpPr>
          <p:spPr>
            <a:xfrm>
              <a:off x="0" y="1074349"/>
              <a:ext cx="4486566" cy="1859492"/>
            </a:xfrm>
            <a:prstGeom prst="rect">
              <a:avLst/>
            </a:prstGeom>
          </p:spPr>
          <p:txBody>
            <a:bodyPr lIns="0" tIns="0" rIns="0" bIns="0" rtlCol="0" anchor="t">
              <a:spAutoFit/>
            </a:bodyPr>
            <a:lstStyle/>
            <a:p>
              <a:pPr marL="0" lvl="0" indent="0">
                <a:lnSpc>
                  <a:spcPts val="2800"/>
                </a:lnSpc>
                <a:spcBef>
                  <a:spcPct val="0"/>
                </a:spcBef>
              </a:pPr>
              <a:r>
                <a:rPr lang="en-US" sz="2000">
                  <a:solidFill>
                    <a:srgbClr val="000000"/>
                  </a:solidFill>
                  <a:latin typeface="Muli Regular"/>
                </a:rPr>
                <a:t>Trình bày ngắn gọn về</a:t>
              </a:r>
            </a:p>
            <a:p>
              <a:pPr marL="0" lvl="0" indent="0">
                <a:lnSpc>
                  <a:spcPts val="2800"/>
                </a:lnSpc>
                <a:spcBef>
                  <a:spcPct val="0"/>
                </a:spcBef>
              </a:pPr>
              <a:r>
                <a:rPr lang="en-US" sz="2000">
                  <a:solidFill>
                    <a:srgbClr val="000000"/>
                  </a:solidFill>
                  <a:latin typeface="Muli Regular"/>
                </a:rPr>
                <a:t>một cột mốc mà công ty</a:t>
              </a:r>
            </a:p>
            <a:p>
              <a:pPr marL="0" lvl="0" indent="0">
                <a:lnSpc>
                  <a:spcPts val="2800"/>
                </a:lnSpc>
                <a:spcBef>
                  <a:spcPct val="0"/>
                </a:spcBef>
              </a:pPr>
              <a:r>
                <a:rPr lang="en-US" sz="2000">
                  <a:solidFill>
                    <a:srgbClr val="000000"/>
                  </a:solidFill>
                  <a:latin typeface="Muli Regular"/>
                </a:rPr>
                <a:t>đạt được trong khoảng</a:t>
              </a:r>
            </a:p>
            <a:p>
              <a:pPr marL="0" lvl="0" indent="0">
                <a:lnSpc>
                  <a:spcPts val="2800"/>
                </a:lnSpc>
                <a:spcBef>
                  <a:spcPct val="0"/>
                </a:spcBef>
              </a:pPr>
              <a:r>
                <a:rPr lang="en-US" sz="2000">
                  <a:solidFill>
                    <a:srgbClr val="000000"/>
                  </a:solidFill>
                  <a:latin typeface="Muli Regular"/>
                </a:rPr>
                <a:t>thời gian này.</a:t>
              </a:r>
            </a:p>
          </p:txBody>
        </p:sp>
      </p:grpSp>
      <p:grpSp>
        <p:nvGrpSpPr>
          <p:cNvPr id="6" name="Group 6"/>
          <p:cNvGrpSpPr/>
          <p:nvPr/>
        </p:nvGrpSpPr>
        <p:grpSpPr>
          <a:xfrm>
            <a:off x="5317258" y="5428952"/>
            <a:ext cx="3364925" cy="2200603"/>
            <a:chOff x="0" y="0"/>
            <a:chExt cx="4486566" cy="2934138"/>
          </a:xfrm>
        </p:grpSpPr>
        <p:sp>
          <p:nvSpPr>
            <p:cNvPr id="7" name="TextBox 7"/>
            <p:cNvSpPr txBox="1"/>
            <p:nvPr/>
          </p:nvSpPr>
          <p:spPr>
            <a:xfrm>
              <a:off x="0" y="9525"/>
              <a:ext cx="4486566" cy="714375"/>
            </a:xfrm>
            <a:prstGeom prst="rect">
              <a:avLst/>
            </a:prstGeom>
          </p:spPr>
          <p:txBody>
            <a:bodyPr lIns="0" tIns="0" rIns="0" bIns="0" rtlCol="0" anchor="t">
              <a:spAutoFit/>
            </a:bodyPr>
            <a:lstStyle/>
            <a:p>
              <a:pPr marL="0" lvl="0" indent="0">
                <a:lnSpc>
                  <a:spcPts val="4320"/>
                </a:lnSpc>
                <a:spcBef>
                  <a:spcPct val="0"/>
                </a:spcBef>
              </a:pPr>
              <a:r>
                <a:rPr lang="en-US" sz="3600">
                  <a:solidFill>
                    <a:srgbClr val="00A181"/>
                  </a:solidFill>
                  <a:latin typeface="Muli Bold"/>
                </a:rPr>
                <a:t>2016</a:t>
              </a:r>
            </a:p>
          </p:txBody>
        </p:sp>
        <p:sp>
          <p:nvSpPr>
            <p:cNvPr id="8" name="TextBox 8"/>
            <p:cNvSpPr txBox="1"/>
            <p:nvPr/>
          </p:nvSpPr>
          <p:spPr>
            <a:xfrm>
              <a:off x="0" y="1074646"/>
              <a:ext cx="4486566" cy="1859492"/>
            </a:xfrm>
            <a:prstGeom prst="rect">
              <a:avLst/>
            </a:prstGeom>
          </p:spPr>
          <p:txBody>
            <a:bodyPr lIns="0" tIns="0" rIns="0" bIns="0" rtlCol="0" anchor="t">
              <a:spAutoFit/>
            </a:bodyPr>
            <a:lstStyle/>
            <a:p>
              <a:pPr>
                <a:lnSpc>
                  <a:spcPts val="2800"/>
                </a:lnSpc>
              </a:pPr>
              <a:r>
                <a:rPr lang="en-US" sz="2000">
                  <a:solidFill>
                    <a:srgbClr val="000000"/>
                  </a:solidFill>
                  <a:latin typeface="Muli Regular"/>
                </a:rPr>
                <a:t>Trình bày ngắn gọn về</a:t>
              </a:r>
            </a:p>
            <a:p>
              <a:pPr>
                <a:lnSpc>
                  <a:spcPts val="2800"/>
                </a:lnSpc>
              </a:pPr>
              <a:r>
                <a:rPr lang="en-US" sz="2000">
                  <a:solidFill>
                    <a:srgbClr val="000000"/>
                  </a:solidFill>
                  <a:latin typeface="Muli Regular"/>
                </a:rPr>
                <a:t>một cột mốc mà công ty</a:t>
              </a:r>
            </a:p>
            <a:p>
              <a:pPr>
                <a:lnSpc>
                  <a:spcPts val="2800"/>
                </a:lnSpc>
              </a:pPr>
              <a:r>
                <a:rPr lang="en-US" sz="2000">
                  <a:solidFill>
                    <a:srgbClr val="000000"/>
                  </a:solidFill>
                  <a:latin typeface="Muli Regular"/>
                </a:rPr>
                <a:t>đạt được trong khoảng</a:t>
              </a:r>
            </a:p>
            <a:p>
              <a:pPr marL="0" lvl="0" indent="0">
                <a:lnSpc>
                  <a:spcPts val="2800"/>
                </a:lnSpc>
                <a:spcBef>
                  <a:spcPct val="0"/>
                </a:spcBef>
              </a:pPr>
              <a:r>
                <a:rPr lang="en-US" sz="2000">
                  <a:solidFill>
                    <a:srgbClr val="000000"/>
                  </a:solidFill>
                  <a:latin typeface="Muli Regular"/>
                </a:rPr>
                <a:t>thời gian này.</a:t>
              </a:r>
            </a:p>
          </p:txBody>
        </p:sp>
      </p:grpSp>
      <p:grpSp>
        <p:nvGrpSpPr>
          <p:cNvPr id="9" name="Group 9"/>
          <p:cNvGrpSpPr/>
          <p:nvPr/>
        </p:nvGrpSpPr>
        <p:grpSpPr>
          <a:xfrm>
            <a:off x="13894375" y="5428952"/>
            <a:ext cx="3364925" cy="2200603"/>
            <a:chOff x="0" y="0"/>
            <a:chExt cx="4486566" cy="2934138"/>
          </a:xfrm>
        </p:grpSpPr>
        <p:sp>
          <p:nvSpPr>
            <p:cNvPr id="10" name="TextBox 10"/>
            <p:cNvSpPr txBox="1"/>
            <p:nvPr/>
          </p:nvSpPr>
          <p:spPr>
            <a:xfrm>
              <a:off x="0" y="9525"/>
              <a:ext cx="4486566" cy="714375"/>
            </a:xfrm>
            <a:prstGeom prst="rect">
              <a:avLst/>
            </a:prstGeom>
          </p:spPr>
          <p:txBody>
            <a:bodyPr lIns="0" tIns="0" rIns="0" bIns="0" rtlCol="0" anchor="t">
              <a:spAutoFit/>
            </a:bodyPr>
            <a:lstStyle/>
            <a:p>
              <a:pPr marL="0" lvl="0" indent="0">
                <a:lnSpc>
                  <a:spcPts val="4320"/>
                </a:lnSpc>
                <a:spcBef>
                  <a:spcPct val="0"/>
                </a:spcBef>
              </a:pPr>
              <a:r>
                <a:rPr lang="en-US" sz="3600">
                  <a:solidFill>
                    <a:srgbClr val="00A181"/>
                  </a:solidFill>
                  <a:latin typeface="Muli Bold"/>
                </a:rPr>
                <a:t>Hiện tại</a:t>
              </a:r>
            </a:p>
          </p:txBody>
        </p:sp>
        <p:sp>
          <p:nvSpPr>
            <p:cNvPr id="11" name="TextBox 11"/>
            <p:cNvSpPr txBox="1"/>
            <p:nvPr/>
          </p:nvSpPr>
          <p:spPr>
            <a:xfrm>
              <a:off x="0" y="1074646"/>
              <a:ext cx="4486566" cy="1859492"/>
            </a:xfrm>
            <a:prstGeom prst="rect">
              <a:avLst/>
            </a:prstGeom>
          </p:spPr>
          <p:txBody>
            <a:bodyPr lIns="0" tIns="0" rIns="0" bIns="0" rtlCol="0" anchor="t">
              <a:spAutoFit/>
            </a:bodyPr>
            <a:lstStyle/>
            <a:p>
              <a:pPr>
                <a:lnSpc>
                  <a:spcPts val="2800"/>
                </a:lnSpc>
              </a:pPr>
              <a:r>
                <a:rPr lang="en-US" sz="2000">
                  <a:solidFill>
                    <a:srgbClr val="000000"/>
                  </a:solidFill>
                  <a:latin typeface="Muli Regular"/>
                </a:rPr>
                <a:t>Trình bày ngắn gọn về</a:t>
              </a:r>
            </a:p>
            <a:p>
              <a:pPr>
                <a:lnSpc>
                  <a:spcPts val="2800"/>
                </a:lnSpc>
              </a:pPr>
              <a:r>
                <a:rPr lang="en-US" sz="2000">
                  <a:solidFill>
                    <a:srgbClr val="000000"/>
                  </a:solidFill>
                  <a:latin typeface="Muli Regular"/>
                </a:rPr>
                <a:t>một cột mốc mà công ty</a:t>
              </a:r>
            </a:p>
            <a:p>
              <a:pPr>
                <a:lnSpc>
                  <a:spcPts val="2800"/>
                </a:lnSpc>
              </a:pPr>
              <a:r>
                <a:rPr lang="en-US" sz="2000">
                  <a:solidFill>
                    <a:srgbClr val="000000"/>
                  </a:solidFill>
                  <a:latin typeface="Muli Regular"/>
                </a:rPr>
                <a:t>đạt được trong khoảng</a:t>
              </a:r>
            </a:p>
            <a:p>
              <a:pPr marL="0" lvl="0" indent="0">
                <a:lnSpc>
                  <a:spcPts val="2800"/>
                </a:lnSpc>
                <a:spcBef>
                  <a:spcPct val="0"/>
                </a:spcBef>
              </a:pPr>
              <a:r>
                <a:rPr lang="en-US" sz="2000">
                  <a:solidFill>
                    <a:srgbClr val="000000"/>
                  </a:solidFill>
                  <a:latin typeface="Muli Regular"/>
                </a:rPr>
                <a:t>thời gian này.</a:t>
              </a:r>
            </a:p>
          </p:txBody>
        </p:sp>
      </p:grpSp>
      <p:grpSp>
        <p:nvGrpSpPr>
          <p:cNvPr id="12" name="Group 12"/>
          <p:cNvGrpSpPr/>
          <p:nvPr/>
        </p:nvGrpSpPr>
        <p:grpSpPr>
          <a:xfrm>
            <a:off x="9605817" y="5428952"/>
            <a:ext cx="3364925" cy="2200603"/>
            <a:chOff x="0" y="0"/>
            <a:chExt cx="4486566" cy="2934138"/>
          </a:xfrm>
        </p:grpSpPr>
        <p:sp>
          <p:nvSpPr>
            <p:cNvPr id="13" name="TextBox 13"/>
            <p:cNvSpPr txBox="1"/>
            <p:nvPr/>
          </p:nvSpPr>
          <p:spPr>
            <a:xfrm>
              <a:off x="0" y="9525"/>
              <a:ext cx="4486566" cy="714375"/>
            </a:xfrm>
            <a:prstGeom prst="rect">
              <a:avLst/>
            </a:prstGeom>
          </p:spPr>
          <p:txBody>
            <a:bodyPr lIns="0" tIns="0" rIns="0" bIns="0" rtlCol="0" anchor="t">
              <a:spAutoFit/>
            </a:bodyPr>
            <a:lstStyle/>
            <a:p>
              <a:pPr marL="0" lvl="0" indent="0">
                <a:lnSpc>
                  <a:spcPts val="4320"/>
                </a:lnSpc>
                <a:spcBef>
                  <a:spcPct val="0"/>
                </a:spcBef>
              </a:pPr>
              <a:r>
                <a:rPr lang="en-US" sz="3600">
                  <a:solidFill>
                    <a:srgbClr val="00A181"/>
                  </a:solidFill>
                  <a:latin typeface="Muli Bold"/>
                </a:rPr>
                <a:t>2017</a:t>
              </a:r>
            </a:p>
          </p:txBody>
        </p:sp>
        <p:sp>
          <p:nvSpPr>
            <p:cNvPr id="14" name="TextBox 14"/>
            <p:cNvSpPr txBox="1"/>
            <p:nvPr/>
          </p:nvSpPr>
          <p:spPr>
            <a:xfrm>
              <a:off x="0" y="1074646"/>
              <a:ext cx="4486566" cy="1859492"/>
            </a:xfrm>
            <a:prstGeom prst="rect">
              <a:avLst/>
            </a:prstGeom>
          </p:spPr>
          <p:txBody>
            <a:bodyPr lIns="0" tIns="0" rIns="0" bIns="0" rtlCol="0" anchor="t">
              <a:spAutoFit/>
            </a:bodyPr>
            <a:lstStyle/>
            <a:p>
              <a:pPr>
                <a:lnSpc>
                  <a:spcPts val="2800"/>
                </a:lnSpc>
              </a:pPr>
              <a:r>
                <a:rPr lang="en-US" sz="2000">
                  <a:solidFill>
                    <a:srgbClr val="000000"/>
                  </a:solidFill>
                  <a:latin typeface="Muli Regular"/>
                </a:rPr>
                <a:t>Trình bày ngắn gọn về</a:t>
              </a:r>
            </a:p>
            <a:p>
              <a:pPr>
                <a:lnSpc>
                  <a:spcPts val="2800"/>
                </a:lnSpc>
              </a:pPr>
              <a:r>
                <a:rPr lang="en-US" sz="2000">
                  <a:solidFill>
                    <a:srgbClr val="000000"/>
                  </a:solidFill>
                  <a:latin typeface="Muli Regular"/>
                </a:rPr>
                <a:t>một cột mốc mà công ty</a:t>
              </a:r>
            </a:p>
            <a:p>
              <a:pPr>
                <a:lnSpc>
                  <a:spcPts val="2800"/>
                </a:lnSpc>
              </a:pPr>
              <a:r>
                <a:rPr lang="en-US" sz="2000">
                  <a:solidFill>
                    <a:srgbClr val="000000"/>
                  </a:solidFill>
                  <a:latin typeface="Muli Regular"/>
                </a:rPr>
                <a:t>đạt được trong khoảng</a:t>
              </a:r>
            </a:p>
            <a:p>
              <a:pPr marL="0" lvl="0" indent="0">
                <a:lnSpc>
                  <a:spcPts val="2800"/>
                </a:lnSpc>
                <a:spcBef>
                  <a:spcPct val="0"/>
                </a:spcBef>
              </a:pPr>
              <a:r>
                <a:rPr lang="en-US" sz="2000">
                  <a:solidFill>
                    <a:srgbClr val="000000"/>
                  </a:solidFill>
                  <a:latin typeface="Muli Regular"/>
                </a:rPr>
                <a:t>thời gian này.</a:t>
              </a:r>
            </a:p>
          </p:txBody>
        </p:sp>
      </p:grpSp>
      <p:sp>
        <p:nvSpPr>
          <p:cNvPr id="15" name="TextBox 15"/>
          <p:cNvSpPr txBox="1"/>
          <p:nvPr/>
        </p:nvSpPr>
        <p:spPr>
          <a:xfrm>
            <a:off x="1028700" y="1038225"/>
            <a:ext cx="5699080" cy="1276350"/>
          </a:xfrm>
          <a:prstGeom prst="rect">
            <a:avLst/>
          </a:prstGeom>
        </p:spPr>
        <p:txBody>
          <a:bodyPr lIns="0" tIns="0" rIns="0" bIns="0" rtlCol="0" anchor="t">
            <a:spAutoFit/>
          </a:bodyPr>
          <a:lstStyle/>
          <a:p>
            <a:pPr>
              <a:lnSpc>
                <a:spcPts val="10199"/>
              </a:lnSpc>
              <a:spcBef>
                <a:spcPct val="0"/>
              </a:spcBef>
            </a:pPr>
            <a:r>
              <a:rPr lang="en-US" sz="8499" spc="-84" dirty="0" err="1">
                <a:solidFill>
                  <a:srgbClr val="000000"/>
                </a:solidFill>
                <a:latin typeface="Muli Bold"/>
              </a:rPr>
              <a:t>Lịch</a:t>
            </a:r>
            <a:r>
              <a:rPr lang="en-US" sz="8499" spc="-84" dirty="0">
                <a:solidFill>
                  <a:srgbClr val="000000"/>
                </a:solidFill>
                <a:latin typeface="Muli Bold"/>
              </a:rPr>
              <a:t> </a:t>
            </a:r>
            <a:r>
              <a:rPr lang="en-US" sz="8499" spc="-84" dirty="0" err="1">
                <a:solidFill>
                  <a:srgbClr val="000000"/>
                </a:solidFill>
                <a:latin typeface="Muli Bold"/>
              </a:rPr>
              <a:t>sử</a:t>
            </a:r>
            <a:endParaRPr lang="en-US" sz="8499" spc="-84" dirty="0">
              <a:solidFill>
                <a:srgbClr val="000000"/>
              </a:solidFill>
              <a:latin typeface="Muli Bold"/>
            </a:endParaRPr>
          </a:p>
        </p:txBody>
      </p:sp>
      <p:sp>
        <p:nvSpPr>
          <p:cNvPr id="16" name="TextBox 16"/>
          <p:cNvSpPr txBox="1"/>
          <p:nvPr/>
        </p:nvSpPr>
        <p:spPr>
          <a:xfrm>
            <a:off x="1028700" y="8987156"/>
            <a:ext cx="5231327" cy="271144"/>
          </a:xfrm>
          <a:prstGeom prst="rect">
            <a:avLst/>
          </a:prstGeom>
        </p:spPr>
        <p:txBody>
          <a:bodyPr lIns="0" tIns="0" rIns="0" bIns="0" rtlCol="0" anchor="t">
            <a:spAutoFit/>
          </a:bodyPr>
          <a:lstStyle/>
          <a:p>
            <a:pPr>
              <a:lnSpc>
                <a:spcPts val="2380"/>
              </a:lnSpc>
              <a:spcBef>
                <a:spcPct val="0"/>
              </a:spcBef>
            </a:pPr>
            <a:r>
              <a:rPr lang="en-US" sz="1700" u="sng">
                <a:solidFill>
                  <a:srgbClr val="000000"/>
                </a:solidFill>
                <a:latin typeface="Muli Regular Bold"/>
                <a:hlinkClick r:id="rId2" action="ppaction://hlinksldjump"/>
              </a:rPr>
              <a:t>Quay lại Trang Chương trình</a:t>
            </a:r>
          </a:p>
        </p:txBody>
      </p:sp>
      <p:grpSp>
        <p:nvGrpSpPr>
          <p:cNvPr id="17" name="Group 17"/>
          <p:cNvGrpSpPr/>
          <p:nvPr/>
        </p:nvGrpSpPr>
        <p:grpSpPr>
          <a:xfrm>
            <a:off x="1031805" y="8198352"/>
            <a:ext cx="380203" cy="329258"/>
            <a:chOff x="0" y="0"/>
            <a:chExt cx="3619627" cy="3134614"/>
          </a:xfrm>
        </p:grpSpPr>
        <p:sp>
          <p:nvSpPr>
            <p:cNvPr id="18" name="Freeform 1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19" name="Group 19"/>
          <p:cNvGrpSpPr/>
          <p:nvPr/>
        </p:nvGrpSpPr>
        <p:grpSpPr>
          <a:xfrm>
            <a:off x="5317258" y="8198352"/>
            <a:ext cx="380203" cy="329258"/>
            <a:chOff x="0" y="0"/>
            <a:chExt cx="3619627" cy="3134614"/>
          </a:xfrm>
        </p:grpSpPr>
        <p:sp>
          <p:nvSpPr>
            <p:cNvPr id="20" name="Freeform 2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21" name="Group 21"/>
          <p:cNvGrpSpPr/>
          <p:nvPr/>
        </p:nvGrpSpPr>
        <p:grpSpPr>
          <a:xfrm>
            <a:off x="9605817" y="8217402"/>
            <a:ext cx="380203" cy="329258"/>
            <a:chOff x="0" y="0"/>
            <a:chExt cx="3619627" cy="3134614"/>
          </a:xfrm>
        </p:grpSpPr>
        <p:sp>
          <p:nvSpPr>
            <p:cNvPr id="22" name="Freeform 22"/>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23" name="Group 23"/>
          <p:cNvGrpSpPr/>
          <p:nvPr/>
        </p:nvGrpSpPr>
        <p:grpSpPr>
          <a:xfrm>
            <a:off x="13894375" y="8198352"/>
            <a:ext cx="380203" cy="329258"/>
            <a:chOff x="0" y="0"/>
            <a:chExt cx="3619627" cy="3134614"/>
          </a:xfrm>
        </p:grpSpPr>
        <p:sp>
          <p:nvSpPr>
            <p:cNvPr id="24" name="Freeform 2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25" name="Group 25"/>
          <p:cNvGrpSpPr/>
          <p:nvPr/>
        </p:nvGrpSpPr>
        <p:grpSpPr>
          <a:xfrm>
            <a:off x="16799111" y="2687862"/>
            <a:ext cx="2977778" cy="2578770"/>
            <a:chOff x="0" y="0"/>
            <a:chExt cx="3619627" cy="3134614"/>
          </a:xfrm>
        </p:grpSpPr>
        <p:sp>
          <p:nvSpPr>
            <p:cNvPr id="26" name="Freeform 2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27" name="Group 27"/>
          <p:cNvGrpSpPr/>
          <p:nvPr/>
        </p:nvGrpSpPr>
        <p:grpSpPr>
          <a:xfrm>
            <a:off x="13660090" y="-135282"/>
            <a:ext cx="4201515" cy="3638531"/>
            <a:chOff x="0" y="0"/>
            <a:chExt cx="3619627" cy="3134614"/>
          </a:xfrm>
        </p:grpSpPr>
        <p:sp>
          <p:nvSpPr>
            <p:cNvPr id="28" name="Freeform 2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29" name="Group 29"/>
          <p:cNvGrpSpPr/>
          <p:nvPr/>
        </p:nvGrpSpPr>
        <p:grpSpPr>
          <a:xfrm>
            <a:off x="13243939" y="-956153"/>
            <a:ext cx="2481390" cy="2148895"/>
            <a:chOff x="0" y="0"/>
            <a:chExt cx="3619627" cy="3134614"/>
          </a:xfrm>
        </p:grpSpPr>
        <p:sp>
          <p:nvSpPr>
            <p:cNvPr id="30" name="Freeform 3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extLst>
      <p:ext uri="{BB962C8B-B14F-4D97-AF65-F5344CB8AC3E}">
        <p14:creationId xmlns:p14="http://schemas.microsoft.com/office/powerpoint/2010/main" val="2014504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9134897" y="4022673"/>
            <a:ext cx="12386" cy="402316"/>
          </a:xfrm>
          <a:prstGeom prst="rect">
            <a:avLst/>
          </a:prstGeom>
          <a:solidFill>
            <a:srgbClr val="000000"/>
          </a:solidFill>
        </p:spPr>
      </p:sp>
      <p:sp>
        <p:nvSpPr>
          <p:cNvPr id="3" name="AutoShape 3"/>
          <p:cNvSpPr/>
          <p:nvPr/>
        </p:nvSpPr>
        <p:spPr>
          <a:xfrm>
            <a:off x="7709765" y="4420025"/>
            <a:ext cx="2862650" cy="9928"/>
          </a:xfrm>
          <a:prstGeom prst="rect">
            <a:avLst/>
          </a:prstGeom>
          <a:solidFill>
            <a:srgbClr val="000000"/>
          </a:solidFill>
        </p:spPr>
      </p:sp>
      <p:sp>
        <p:nvSpPr>
          <p:cNvPr id="4" name="AutoShape 4"/>
          <p:cNvSpPr/>
          <p:nvPr/>
        </p:nvSpPr>
        <p:spPr>
          <a:xfrm>
            <a:off x="10566157" y="4426801"/>
            <a:ext cx="12386" cy="305192"/>
          </a:xfrm>
          <a:prstGeom prst="rect">
            <a:avLst/>
          </a:prstGeom>
          <a:solidFill>
            <a:srgbClr val="000000"/>
          </a:solidFill>
        </p:spPr>
      </p:sp>
      <p:sp>
        <p:nvSpPr>
          <p:cNvPr id="5" name="AutoShape 5"/>
          <p:cNvSpPr/>
          <p:nvPr/>
        </p:nvSpPr>
        <p:spPr>
          <a:xfrm>
            <a:off x="7709458" y="4426801"/>
            <a:ext cx="12386" cy="305192"/>
          </a:xfrm>
          <a:prstGeom prst="rect">
            <a:avLst/>
          </a:prstGeom>
          <a:solidFill>
            <a:srgbClr val="000000"/>
          </a:solidFill>
        </p:spPr>
      </p:sp>
      <p:grpSp>
        <p:nvGrpSpPr>
          <p:cNvPr id="6" name="Group 6"/>
          <p:cNvGrpSpPr/>
          <p:nvPr/>
        </p:nvGrpSpPr>
        <p:grpSpPr>
          <a:xfrm>
            <a:off x="4825264" y="5836893"/>
            <a:ext cx="8631653" cy="620329"/>
            <a:chOff x="0" y="0"/>
            <a:chExt cx="11508870" cy="827105"/>
          </a:xfrm>
        </p:grpSpPr>
        <p:sp>
          <p:nvSpPr>
            <p:cNvPr id="7" name="AutoShape 7"/>
            <p:cNvSpPr/>
            <p:nvPr/>
          </p:nvSpPr>
          <p:spPr>
            <a:xfrm>
              <a:off x="8257" y="406923"/>
              <a:ext cx="11500613" cy="13259"/>
            </a:xfrm>
            <a:prstGeom prst="rect">
              <a:avLst/>
            </a:prstGeom>
            <a:solidFill>
              <a:srgbClr val="000000"/>
            </a:solidFill>
          </p:spPr>
        </p:sp>
        <p:sp>
          <p:nvSpPr>
            <p:cNvPr id="8" name="AutoShape 8"/>
            <p:cNvSpPr/>
            <p:nvPr/>
          </p:nvSpPr>
          <p:spPr>
            <a:xfrm>
              <a:off x="3833206" y="0"/>
              <a:ext cx="16514" cy="406923"/>
            </a:xfrm>
            <a:prstGeom prst="rect">
              <a:avLst/>
            </a:prstGeom>
            <a:solidFill>
              <a:srgbClr val="000000"/>
            </a:solidFill>
          </p:spPr>
        </p:sp>
        <p:sp>
          <p:nvSpPr>
            <p:cNvPr id="9" name="AutoShape 9"/>
            <p:cNvSpPr/>
            <p:nvPr/>
          </p:nvSpPr>
          <p:spPr>
            <a:xfrm>
              <a:off x="7675664" y="13259"/>
              <a:ext cx="16514" cy="406923"/>
            </a:xfrm>
            <a:prstGeom prst="rect">
              <a:avLst/>
            </a:prstGeom>
            <a:solidFill>
              <a:srgbClr val="000000"/>
            </a:solidFill>
          </p:spPr>
        </p:sp>
        <p:sp>
          <p:nvSpPr>
            <p:cNvPr id="10" name="AutoShape 10"/>
            <p:cNvSpPr/>
            <p:nvPr/>
          </p:nvSpPr>
          <p:spPr>
            <a:xfrm>
              <a:off x="11492356" y="420182"/>
              <a:ext cx="16514" cy="406923"/>
            </a:xfrm>
            <a:prstGeom prst="rect">
              <a:avLst/>
            </a:prstGeom>
            <a:solidFill>
              <a:srgbClr val="000000"/>
            </a:solidFill>
          </p:spPr>
        </p:sp>
        <p:sp>
          <p:nvSpPr>
            <p:cNvPr id="11" name="AutoShape 11"/>
            <p:cNvSpPr/>
            <p:nvPr/>
          </p:nvSpPr>
          <p:spPr>
            <a:xfrm>
              <a:off x="0" y="420182"/>
              <a:ext cx="16514" cy="406923"/>
            </a:xfrm>
            <a:prstGeom prst="rect">
              <a:avLst/>
            </a:prstGeom>
            <a:solidFill>
              <a:srgbClr val="000000"/>
            </a:solidFill>
          </p:spPr>
        </p:sp>
      </p:grpSp>
      <p:grpSp>
        <p:nvGrpSpPr>
          <p:cNvPr id="12" name="Group 12"/>
          <p:cNvGrpSpPr/>
          <p:nvPr/>
        </p:nvGrpSpPr>
        <p:grpSpPr>
          <a:xfrm>
            <a:off x="1941070" y="7478287"/>
            <a:ext cx="14387655" cy="620366"/>
            <a:chOff x="0" y="0"/>
            <a:chExt cx="19183540" cy="827154"/>
          </a:xfrm>
        </p:grpSpPr>
        <p:sp>
          <p:nvSpPr>
            <p:cNvPr id="13" name="AutoShape 13"/>
            <p:cNvSpPr/>
            <p:nvPr/>
          </p:nvSpPr>
          <p:spPr>
            <a:xfrm>
              <a:off x="0" y="406923"/>
              <a:ext cx="19167026" cy="13308"/>
            </a:xfrm>
            <a:prstGeom prst="rect">
              <a:avLst/>
            </a:prstGeom>
            <a:solidFill>
              <a:srgbClr val="000000"/>
            </a:solidFill>
          </p:spPr>
        </p:sp>
        <p:sp>
          <p:nvSpPr>
            <p:cNvPr id="14" name="AutoShape 14"/>
            <p:cNvSpPr/>
            <p:nvPr/>
          </p:nvSpPr>
          <p:spPr>
            <a:xfrm>
              <a:off x="0" y="420231"/>
              <a:ext cx="16514" cy="406923"/>
            </a:xfrm>
            <a:prstGeom prst="rect">
              <a:avLst/>
            </a:prstGeom>
            <a:solidFill>
              <a:srgbClr val="000000"/>
            </a:solidFill>
          </p:spPr>
        </p:sp>
        <p:sp>
          <p:nvSpPr>
            <p:cNvPr id="15" name="AutoShape 15"/>
            <p:cNvSpPr/>
            <p:nvPr/>
          </p:nvSpPr>
          <p:spPr>
            <a:xfrm>
              <a:off x="19167026" y="420231"/>
              <a:ext cx="16514" cy="406923"/>
            </a:xfrm>
            <a:prstGeom prst="rect">
              <a:avLst/>
            </a:prstGeom>
            <a:solidFill>
              <a:srgbClr val="000000"/>
            </a:solidFill>
          </p:spPr>
        </p:sp>
        <p:sp>
          <p:nvSpPr>
            <p:cNvPr id="16" name="AutoShape 16"/>
            <p:cNvSpPr/>
            <p:nvPr/>
          </p:nvSpPr>
          <p:spPr>
            <a:xfrm>
              <a:off x="3841463" y="0"/>
              <a:ext cx="16514" cy="406923"/>
            </a:xfrm>
            <a:prstGeom prst="rect">
              <a:avLst/>
            </a:prstGeom>
            <a:solidFill>
              <a:srgbClr val="000000"/>
            </a:solidFill>
          </p:spPr>
        </p:sp>
        <p:sp>
          <p:nvSpPr>
            <p:cNvPr id="17" name="AutoShape 17"/>
            <p:cNvSpPr/>
            <p:nvPr/>
          </p:nvSpPr>
          <p:spPr>
            <a:xfrm>
              <a:off x="15333820" y="0"/>
              <a:ext cx="16514" cy="406923"/>
            </a:xfrm>
            <a:prstGeom prst="rect">
              <a:avLst/>
            </a:prstGeom>
            <a:solidFill>
              <a:srgbClr val="000000"/>
            </a:solidFill>
          </p:spPr>
        </p:sp>
      </p:grpSp>
      <p:grpSp>
        <p:nvGrpSpPr>
          <p:cNvPr id="18" name="Group 18"/>
          <p:cNvGrpSpPr/>
          <p:nvPr/>
        </p:nvGrpSpPr>
        <p:grpSpPr>
          <a:xfrm>
            <a:off x="8075209" y="3001609"/>
            <a:ext cx="2144147" cy="1021064"/>
            <a:chOff x="0" y="0"/>
            <a:chExt cx="371119" cy="176731"/>
          </a:xfrm>
        </p:grpSpPr>
        <p:sp>
          <p:nvSpPr>
            <p:cNvPr id="19" name="Freeform 19"/>
            <p:cNvSpPr/>
            <p:nvPr/>
          </p:nvSpPr>
          <p:spPr>
            <a:xfrm>
              <a:off x="0" y="0"/>
              <a:ext cx="371119" cy="176731"/>
            </a:xfrm>
            <a:custGeom>
              <a:avLst/>
              <a:gdLst/>
              <a:ahLst/>
              <a:cxnLst/>
              <a:rect l="l" t="t" r="r" b="b"/>
              <a:pathLst>
                <a:path w="371119" h="176731">
                  <a:moveTo>
                    <a:pt x="0" y="0"/>
                  </a:moveTo>
                  <a:lnTo>
                    <a:pt x="371119" y="0"/>
                  </a:lnTo>
                  <a:lnTo>
                    <a:pt x="371119" y="176731"/>
                  </a:lnTo>
                  <a:lnTo>
                    <a:pt x="0" y="176731"/>
                  </a:lnTo>
                  <a:close/>
                </a:path>
              </a:pathLst>
            </a:custGeom>
            <a:solidFill>
              <a:srgbClr val="00A181"/>
            </a:solidFill>
          </p:spPr>
        </p:sp>
        <p:sp>
          <p:nvSpPr>
            <p:cNvPr id="20" name="TextBox 20"/>
            <p:cNvSpPr txBox="1"/>
            <p:nvPr/>
          </p:nvSpPr>
          <p:spPr>
            <a:xfrm>
              <a:off x="0" y="-9525"/>
              <a:ext cx="812800" cy="822325"/>
            </a:xfrm>
            <a:prstGeom prst="rect">
              <a:avLst/>
            </a:prstGeom>
          </p:spPr>
          <p:txBody>
            <a:bodyPr lIns="254000" tIns="254000" rIns="254000" bIns="254000" rtlCol="0" anchor="ctr"/>
            <a:lstStyle/>
            <a:p>
              <a:pPr algn="ctr">
                <a:lnSpc>
                  <a:spcPts val="1950"/>
                </a:lnSpc>
              </a:pPr>
              <a:r>
                <a:rPr lang="en-US" sz="1500" spc="75">
                  <a:solidFill>
                    <a:srgbClr val="F4F4F4"/>
                  </a:solidFill>
                  <a:latin typeface="Muli Bold Bold"/>
                </a:rPr>
                <a:t>Nam Anh</a:t>
              </a:r>
            </a:p>
            <a:p>
              <a:pPr algn="ctr">
                <a:lnSpc>
                  <a:spcPts val="1950"/>
                </a:lnSpc>
              </a:pPr>
              <a:r>
                <a:rPr lang="en-US" sz="1500" spc="75">
                  <a:solidFill>
                    <a:srgbClr val="F4F4F4"/>
                  </a:solidFill>
                  <a:latin typeface="Muli Bold"/>
                </a:rPr>
                <a:t>Chủ tịch</a:t>
              </a:r>
            </a:p>
          </p:txBody>
        </p:sp>
      </p:grpSp>
      <p:grpSp>
        <p:nvGrpSpPr>
          <p:cNvPr id="21" name="Group 21"/>
          <p:cNvGrpSpPr/>
          <p:nvPr/>
        </p:nvGrpSpPr>
        <p:grpSpPr>
          <a:xfrm>
            <a:off x="6653052" y="4731993"/>
            <a:ext cx="2144147" cy="1175576"/>
            <a:chOff x="0" y="0"/>
            <a:chExt cx="371119" cy="203474"/>
          </a:xfrm>
        </p:grpSpPr>
        <p:sp>
          <p:nvSpPr>
            <p:cNvPr id="22" name="Freeform 22"/>
            <p:cNvSpPr/>
            <p:nvPr/>
          </p:nvSpPr>
          <p:spPr>
            <a:xfrm>
              <a:off x="0" y="0"/>
              <a:ext cx="371119" cy="203474"/>
            </a:xfrm>
            <a:custGeom>
              <a:avLst/>
              <a:gdLst/>
              <a:ahLst/>
              <a:cxnLst/>
              <a:rect l="l" t="t" r="r" b="b"/>
              <a:pathLst>
                <a:path w="371119" h="203474">
                  <a:moveTo>
                    <a:pt x="0" y="0"/>
                  </a:moveTo>
                  <a:lnTo>
                    <a:pt x="371119" y="0"/>
                  </a:lnTo>
                  <a:lnTo>
                    <a:pt x="371119" y="203474"/>
                  </a:lnTo>
                  <a:lnTo>
                    <a:pt x="0" y="203474"/>
                  </a:lnTo>
                  <a:close/>
                </a:path>
              </a:pathLst>
            </a:custGeom>
            <a:solidFill>
              <a:srgbClr val="A4E473"/>
            </a:solidFill>
          </p:spPr>
        </p:sp>
        <p:sp>
          <p:nvSpPr>
            <p:cNvPr id="23" name="TextBox 23"/>
            <p:cNvSpPr txBox="1"/>
            <p:nvPr/>
          </p:nvSpPr>
          <p:spPr>
            <a:xfrm>
              <a:off x="0" y="-9525"/>
              <a:ext cx="812800" cy="822325"/>
            </a:xfrm>
            <a:prstGeom prst="rect">
              <a:avLst/>
            </a:prstGeom>
          </p:spPr>
          <p:txBody>
            <a:bodyPr lIns="254000" tIns="254000" rIns="254000" bIns="254000" rtlCol="0" anchor="ctr"/>
            <a:lstStyle/>
            <a:p>
              <a:pPr algn="ctr">
                <a:lnSpc>
                  <a:spcPts val="1950"/>
                </a:lnSpc>
              </a:pPr>
              <a:r>
                <a:rPr lang="en-US" sz="1500" spc="75">
                  <a:solidFill>
                    <a:srgbClr val="000000"/>
                  </a:solidFill>
                  <a:latin typeface="Muli Bold Bold"/>
                </a:rPr>
                <a:t>Kim Liên</a:t>
              </a:r>
            </a:p>
            <a:p>
              <a:pPr algn="ctr">
                <a:lnSpc>
                  <a:spcPts val="1950"/>
                </a:lnSpc>
              </a:pPr>
              <a:r>
                <a:rPr lang="en-US" sz="1500" spc="75">
                  <a:solidFill>
                    <a:srgbClr val="000000"/>
                  </a:solidFill>
                  <a:latin typeface="Muli Bold"/>
                </a:rPr>
                <a:t>Giám đốc</a:t>
              </a:r>
            </a:p>
            <a:p>
              <a:pPr algn="ctr">
                <a:lnSpc>
                  <a:spcPts val="1950"/>
                </a:lnSpc>
              </a:pPr>
              <a:r>
                <a:rPr lang="en-US" sz="1500" spc="75">
                  <a:solidFill>
                    <a:srgbClr val="000000"/>
                  </a:solidFill>
                  <a:latin typeface="Muli Bold"/>
                </a:rPr>
                <a:t>Tài chính</a:t>
              </a:r>
            </a:p>
          </p:txBody>
        </p:sp>
      </p:grpSp>
      <p:grpSp>
        <p:nvGrpSpPr>
          <p:cNvPr id="24" name="Group 24"/>
          <p:cNvGrpSpPr/>
          <p:nvPr/>
        </p:nvGrpSpPr>
        <p:grpSpPr>
          <a:xfrm>
            <a:off x="9497366" y="4731993"/>
            <a:ext cx="2144147" cy="1175576"/>
            <a:chOff x="0" y="0"/>
            <a:chExt cx="371119" cy="203474"/>
          </a:xfrm>
        </p:grpSpPr>
        <p:sp>
          <p:nvSpPr>
            <p:cNvPr id="25" name="Freeform 25"/>
            <p:cNvSpPr/>
            <p:nvPr/>
          </p:nvSpPr>
          <p:spPr>
            <a:xfrm>
              <a:off x="0" y="0"/>
              <a:ext cx="371119" cy="203474"/>
            </a:xfrm>
            <a:custGeom>
              <a:avLst/>
              <a:gdLst/>
              <a:ahLst/>
              <a:cxnLst/>
              <a:rect l="l" t="t" r="r" b="b"/>
              <a:pathLst>
                <a:path w="371119" h="203474">
                  <a:moveTo>
                    <a:pt x="0" y="0"/>
                  </a:moveTo>
                  <a:lnTo>
                    <a:pt x="371119" y="0"/>
                  </a:lnTo>
                  <a:lnTo>
                    <a:pt x="371119" y="203474"/>
                  </a:lnTo>
                  <a:lnTo>
                    <a:pt x="0" y="203474"/>
                  </a:lnTo>
                  <a:close/>
                </a:path>
              </a:pathLst>
            </a:custGeom>
            <a:solidFill>
              <a:srgbClr val="A4E473"/>
            </a:solidFill>
          </p:spPr>
        </p:sp>
        <p:sp>
          <p:nvSpPr>
            <p:cNvPr id="26" name="TextBox 26"/>
            <p:cNvSpPr txBox="1"/>
            <p:nvPr/>
          </p:nvSpPr>
          <p:spPr>
            <a:xfrm>
              <a:off x="0" y="-9525"/>
              <a:ext cx="812800" cy="822325"/>
            </a:xfrm>
            <a:prstGeom prst="rect">
              <a:avLst/>
            </a:prstGeom>
          </p:spPr>
          <p:txBody>
            <a:bodyPr lIns="254000" tIns="254000" rIns="254000" bIns="254000" rtlCol="0" anchor="ctr"/>
            <a:lstStyle/>
            <a:p>
              <a:pPr algn="ctr">
                <a:lnSpc>
                  <a:spcPts val="1950"/>
                </a:lnSpc>
              </a:pPr>
              <a:r>
                <a:rPr lang="en-US" sz="1500" spc="75">
                  <a:solidFill>
                    <a:srgbClr val="000000"/>
                  </a:solidFill>
                  <a:latin typeface="Muli Bold Bold"/>
                </a:rPr>
                <a:t>Mỹ Hạnh</a:t>
              </a:r>
            </a:p>
            <a:p>
              <a:pPr algn="ctr">
                <a:lnSpc>
                  <a:spcPts val="1950"/>
                </a:lnSpc>
              </a:pPr>
              <a:r>
                <a:rPr lang="en-US" sz="1500" spc="75">
                  <a:solidFill>
                    <a:srgbClr val="000000"/>
                  </a:solidFill>
                  <a:latin typeface="Muli Bold"/>
                </a:rPr>
                <a:t>Giám đốc</a:t>
              </a:r>
            </a:p>
            <a:p>
              <a:pPr algn="ctr">
                <a:lnSpc>
                  <a:spcPts val="1950"/>
                </a:lnSpc>
              </a:pPr>
              <a:r>
                <a:rPr lang="en-US" sz="1500" spc="75">
                  <a:solidFill>
                    <a:srgbClr val="000000"/>
                  </a:solidFill>
                  <a:latin typeface="Muli Bold"/>
                </a:rPr>
                <a:t>Điều hành</a:t>
              </a:r>
            </a:p>
          </p:txBody>
        </p:sp>
      </p:grpSp>
      <p:grpSp>
        <p:nvGrpSpPr>
          <p:cNvPr id="27" name="Group 27"/>
          <p:cNvGrpSpPr/>
          <p:nvPr/>
        </p:nvGrpSpPr>
        <p:grpSpPr>
          <a:xfrm>
            <a:off x="3771014" y="6457222"/>
            <a:ext cx="2144147" cy="1021064"/>
            <a:chOff x="0" y="0"/>
            <a:chExt cx="371119" cy="176731"/>
          </a:xfrm>
        </p:grpSpPr>
        <p:sp>
          <p:nvSpPr>
            <p:cNvPr id="28" name="Freeform 28"/>
            <p:cNvSpPr/>
            <p:nvPr/>
          </p:nvSpPr>
          <p:spPr>
            <a:xfrm>
              <a:off x="0" y="0"/>
              <a:ext cx="371119" cy="176731"/>
            </a:xfrm>
            <a:custGeom>
              <a:avLst/>
              <a:gdLst/>
              <a:ahLst/>
              <a:cxnLst/>
              <a:rect l="l" t="t" r="r" b="b"/>
              <a:pathLst>
                <a:path w="371119" h="176731">
                  <a:moveTo>
                    <a:pt x="0" y="0"/>
                  </a:moveTo>
                  <a:lnTo>
                    <a:pt x="371119" y="0"/>
                  </a:lnTo>
                  <a:lnTo>
                    <a:pt x="371119" y="176731"/>
                  </a:lnTo>
                  <a:lnTo>
                    <a:pt x="0" y="176731"/>
                  </a:lnTo>
                  <a:close/>
                </a:path>
              </a:pathLst>
            </a:custGeom>
            <a:solidFill>
              <a:srgbClr val="00A181"/>
            </a:solidFill>
          </p:spPr>
        </p:sp>
        <p:sp>
          <p:nvSpPr>
            <p:cNvPr id="29" name="TextBox 29"/>
            <p:cNvSpPr txBox="1"/>
            <p:nvPr/>
          </p:nvSpPr>
          <p:spPr>
            <a:xfrm>
              <a:off x="0" y="-9525"/>
              <a:ext cx="812800" cy="822325"/>
            </a:xfrm>
            <a:prstGeom prst="rect">
              <a:avLst/>
            </a:prstGeom>
          </p:spPr>
          <p:txBody>
            <a:bodyPr lIns="254000" tIns="254000" rIns="254000" bIns="254000" rtlCol="0" anchor="ctr"/>
            <a:lstStyle/>
            <a:p>
              <a:pPr algn="ctr">
                <a:lnSpc>
                  <a:spcPts val="1950"/>
                </a:lnSpc>
              </a:pPr>
              <a:r>
                <a:rPr lang="en-US" sz="1500" spc="75">
                  <a:solidFill>
                    <a:srgbClr val="F4F4F4"/>
                  </a:solidFill>
                  <a:latin typeface="Muli Bold Bold"/>
                </a:rPr>
                <a:t>Hoàng Khải</a:t>
              </a:r>
            </a:p>
            <a:p>
              <a:pPr algn="ctr">
                <a:lnSpc>
                  <a:spcPts val="1950"/>
                </a:lnSpc>
              </a:pPr>
              <a:r>
                <a:rPr lang="en-US" sz="1500" spc="75">
                  <a:solidFill>
                    <a:srgbClr val="F4F4F4"/>
                  </a:solidFill>
                  <a:latin typeface="Muli Bold"/>
                </a:rPr>
                <a:t>Giám đốc</a:t>
              </a:r>
            </a:p>
          </p:txBody>
        </p:sp>
      </p:grpSp>
      <p:grpSp>
        <p:nvGrpSpPr>
          <p:cNvPr id="30" name="Group 30"/>
          <p:cNvGrpSpPr/>
          <p:nvPr/>
        </p:nvGrpSpPr>
        <p:grpSpPr>
          <a:xfrm>
            <a:off x="6681478" y="6457222"/>
            <a:ext cx="2144147" cy="1021064"/>
            <a:chOff x="0" y="0"/>
            <a:chExt cx="371119" cy="176731"/>
          </a:xfrm>
        </p:grpSpPr>
        <p:sp>
          <p:nvSpPr>
            <p:cNvPr id="31" name="Freeform 31"/>
            <p:cNvSpPr/>
            <p:nvPr/>
          </p:nvSpPr>
          <p:spPr>
            <a:xfrm>
              <a:off x="0" y="0"/>
              <a:ext cx="371119" cy="176731"/>
            </a:xfrm>
            <a:custGeom>
              <a:avLst/>
              <a:gdLst/>
              <a:ahLst/>
              <a:cxnLst/>
              <a:rect l="l" t="t" r="r" b="b"/>
              <a:pathLst>
                <a:path w="371119" h="176731">
                  <a:moveTo>
                    <a:pt x="0" y="0"/>
                  </a:moveTo>
                  <a:lnTo>
                    <a:pt x="371119" y="0"/>
                  </a:lnTo>
                  <a:lnTo>
                    <a:pt x="371119" y="176731"/>
                  </a:lnTo>
                  <a:lnTo>
                    <a:pt x="0" y="176731"/>
                  </a:lnTo>
                  <a:close/>
                </a:path>
              </a:pathLst>
            </a:custGeom>
            <a:solidFill>
              <a:srgbClr val="00A181"/>
            </a:solidFill>
          </p:spPr>
        </p:sp>
        <p:sp>
          <p:nvSpPr>
            <p:cNvPr id="32" name="TextBox 32"/>
            <p:cNvSpPr txBox="1"/>
            <p:nvPr/>
          </p:nvSpPr>
          <p:spPr>
            <a:xfrm>
              <a:off x="0" y="-9525"/>
              <a:ext cx="812800" cy="822325"/>
            </a:xfrm>
            <a:prstGeom prst="rect">
              <a:avLst/>
            </a:prstGeom>
          </p:spPr>
          <p:txBody>
            <a:bodyPr lIns="254000" tIns="254000" rIns="254000" bIns="254000" rtlCol="0" anchor="ctr"/>
            <a:lstStyle/>
            <a:p>
              <a:pPr algn="ctr">
                <a:lnSpc>
                  <a:spcPts val="1950"/>
                </a:lnSpc>
              </a:pPr>
              <a:r>
                <a:rPr lang="en-US" sz="1500" spc="75">
                  <a:solidFill>
                    <a:srgbClr val="F4F4F4"/>
                  </a:solidFill>
                  <a:latin typeface="Muli Bold Bold"/>
                </a:rPr>
                <a:t>Huyền My</a:t>
              </a:r>
            </a:p>
            <a:p>
              <a:pPr algn="ctr">
                <a:lnSpc>
                  <a:spcPts val="1950"/>
                </a:lnSpc>
              </a:pPr>
              <a:r>
                <a:rPr lang="en-US" sz="1500" spc="75">
                  <a:solidFill>
                    <a:srgbClr val="F4F4F4"/>
                  </a:solidFill>
                  <a:latin typeface="Muli Bold"/>
                </a:rPr>
                <a:t>Giám đốc</a:t>
              </a:r>
            </a:p>
          </p:txBody>
        </p:sp>
      </p:grpSp>
      <p:grpSp>
        <p:nvGrpSpPr>
          <p:cNvPr id="33" name="Group 33"/>
          <p:cNvGrpSpPr/>
          <p:nvPr/>
        </p:nvGrpSpPr>
        <p:grpSpPr>
          <a:xfrm>
            <a:off x="9493427" y="6457222"/>
            <a:ext cx="2144147" cy="1021064"/>
            <a:chOff x="0" y="0"/>
            <a:chExt cx="371119" cy="176731"/>
          </a:xfrm>
        </p:grpSpPr>
        <p:sp>
          <p:nvSpPr>
            <p:cNvPr id="34" name="Freeform 34"/>
            <p:cNvSpPr/>
            <p:nvPr/>
          </p:nvSpPr>
          <p:spPr>
            <a:xfrm>
              <a:off x="0" y="0"/>
              <a:ext cx="371119" cy="176731"/>
            </a:xfrm>
            <a:custGeom>
              <a:avLst/>
              <a:gdLst/>
              <a:ahLst/>
              <a:cxnLst/>
              <a:rect l="l" t="t" r="r" b="b"/>
              <a:pathLst>
                <a:path w="371119" h="176731">
                  <a:moveTo>
                    <a:pt x="0" y="0"/>
                  </a:moveTo>
                  <a:lnTo>
                    <a:pt x="371119" y="0"/>
                  </a:lnTo>
                  <a:lnTo>
                    <a:pt x="371119" y="176731"/>
                  </a:lnTo>
                  <a:lnTo>
                    <a:pt x="0" y="176731"/>
                  </a:lnTo>
                  <a:close/>
                </a:path>
              </a:pathLst>
            </a:custGeom>
            <a:solidFill>
              <a:srgbClr val="00A181"/>
            </a:solidFill>
          </p:spPr>
        </p:sp>
        <p:sp>
          <p:nvSpPr>
            <p:cNvPr id="35" name="TextBox 35"/>
            <p:cNvSpPr txBox="1"/>
            <p:nvPr/>
          </p:nvSpPr>
          <p:spPr>
            <a:xfrm>
              <a:off x="0" y="-9525"/>
              <a:ext cx="812800" cy="822325"/>
            </a:xfrm>
            <a:prstGeom prst="rect">
              <a:avLst/>
            </a:prstGeom>
          </p:spPr>
          <p:txBody>
            <a:bodyPr lIns="254000" tIns="254000" rIns="254000" bIns="254000" rtlCol="0" anchor="ctr"/>
            <a:lstStyle/>
            <a:p>
              <a:pPr algn="ctr">
                <a:lnSpc>
                  <a:spcPts val="1950"/>
                </a:lnSpc>
              </a:pPr>
              <a:r>
                <a:rPr lang="en-US" sz="1500" spc="75">
                  <a:solidFill>
                    <a:srgbClr val="F4F4F4"/>
                  </a:solidFill>
                  <a:latin typeface="Muli Bold Bold"/>
                </a:rPr>
                <a:t>Lộc Minh</a:t>
              </a:r>
            </a:p>
            <a:p>
              <a:pPr algn="ctr">
                <a:lnSpc>
                  <a:spcPts val="1950"/>
                </a:lnSpc>
              </a:pPr>
              <a:r>
                <a:rPr lang="en-US" sz="1500" spc="75">
                  <a:solidFill>
                    <a:srgbClr val="F4F4F4"/>
                  </a:solidFill>
                  <a:latin typeface="Muli Bold"/>
                </a:rPr>
                <a:t>Giám đốc</a:t>
              </a:r>
            </a:p>
          </p:txBody>
        </p:sp>
      </p:grpSp>
      <p:grpSp>
        <p:nvGrpSpPr>
          <p:cNvPr id="36" name="Group 36"/>
          <p:cNvGrpSpPr/>
          <p:nvPr/>
        </p:nvGrpSpPr>
        <p:grpSpPr>
          <a:xfrm>
            <a:off x="12354633" y="6457222"/>
            <a:ext cx="2144147" cy="1021064"/>
            <a:chOff x="0" y="0"/>
            <a:chExt cx="371119" cy="176731"/>
          </a:xfrm>
        </p:grpSpPr>
        <p:sp>
          <p:nvSpPr>
            <p:cNvPr id="37" name="Freeform 37"/>
            <p:cNvSpPr/>
            <p:nvPr/>
          </p:nvSpPr>
          <p:spPr>
            <a:xfrm>
              <a:off x="0" y="0"/>
              <a:ext cx="371119" cy="176731"/>
            </a:xfrm>
            <a:custGeom>
              <a:avLst/>
              <a:gdLst/>
              <a:ahLst/>
              <a:cxnLst/>
              <a:rect l="l" t="t" r="r" b="b"/>
              <a:pathLst>
                <a:path w="371119" h="176731">
                  <a:moveTo>
                    <a:pt x="0" y="0"/>
                  </a:moveTo>
                  <a:lnTo>
                    <a:pt x="371119" y="0"/>
                  </a:lnTo>
                  <a:lnTo>
                    <a:pt x="371119" y="176731"/>
                  </a:lnTo>
                  <a:lnTo>
                    <a:pt x="0" y="176731"/>
                  </a:lnTo>
                  <a:close/>
                </a:path>
              </a:pathLst>
            </a:custGeom>
            <a:solidFill>
              <a:srgbClr val="00A181"/>
            </a:solidFill>
          </p:spPr>
        </p:sp>
        <p:sp>
          <p:nvSpPr>
            <p:cNvPr id="38" name="TextBox 38"/>
            <p:cNvSpPr txBox="1"/>
            <p:nvPr/>
          </p:nvSpPr>
          <p:spPr>
            <a:xfrm>
              <a:off x="0" y="-9525"/>
              <a:ext cx="812800" cy="822325"/>
            </a:xfrm>
            <a:prstGeom prst="rect">
              <a:avLst/>
            </a:prstGeom>
          </p:spPr>
          <p:txBody>
            <a:bodyPr lIns="254000" tIns="254000" rIns="254000" bIns="254000" rtlCol="0" anchor="ctr"/>
            <a:lstStyle/>
            <a:p>
              <a:pPr algn="ctr">
                <a:lnSpc>
                  <a:spcPts val="1950"/>
                </a:lnSpc>
              </a:pPr>
              <a:r>
                <a:rPr lang="en-US" sz="1500" spc="75">
                  <a:solidFill>
                    <a:srgbClr val="F4F4F4"/>
                  </a:solidFill>
                  <a:latin typeface="Muli Bold Bold"/>
                </a:rPr>
                <a:t>Ngọc Dung</a:t>
              </a:r>
            </a:p>
            <a:p>
              <a:pPr algn="ctr">
                <a:lnSpc>
                  <a:spcPts val="1950"/>
                </a:lnSpc>
              </a:pPr>
              <a:r>
                <a:rPr lang="en-US" sz="1500" spc="75">
                  <a:solidFill>
                    <a:srgbClr val="F4F4F4"/>
                  </a:solidFill>
                  <a:latin typeface="Muli Bold"/>
                </a:rPr>
                <a:t>Giám đốc</a:t>
              </a:r>
            </a:p>
          </p:txBody>
        </p:sp>
      </p:grpSp>
      <p:grpSp>
        <p:nvGrpSpPr>
          <p:cNvPr id="39" name="Group 39"/>
          <p:cNvGrpSpPr/>
          <p:nvPr/>
        </p:nvGrpSpPr>
        <p:grpSpPr>
          <a:xfrm>
            <a:off x="881382" y="8097412"/>
            <a:ext cx="2144147" cy="1021064"/>
            <a:chOff x="0" y="0"/>
            <a:chExt cx="371119" cy="176731"/>
          </a:xfrm>
        </p:grpSpPr>
        <p:sp>
          <p:nvSpPr>
            <p:cNvPr id="40" name="Freeform 40"/>
            <p:cNvSpPr/>
            <p:nvPr/>
          </p:nvSpPr>
          <p:spPr>
            <a:xfrm>
              <a:off x="0" y="0"/>
              <a:ext cx="371119" cy="176731"/>
            </a:xfrm>
            <a:custGeom>
              <a:avLst/>
              <a:gdLst/>
              <a:ahLst/>
              <a:cxnLst/>
              <a:rect l="l" t="t" r="r" b="b"/>
              <a:pathLst>
                <a:path w="371119" h="176731">
                  <a:moveTo>
                    <a:pt x="0" y="0"/>
                  </a:moveTo>
                  <a:lnTo>
                    <a:pt x="371119" y="0"/>
                  </a:lnTo>
                  <a:lnTo>
                    <a:pt x="371119" y="176731"/>
                  </a:lnTo>
                  <a:lnTo>
                    <a:pt x="0" y="176731"/>
                  </a:lnTo>
                  <a:close/>
                </a:path>
              </a:pathLst>
            </a:custGeom>
            <a:solidFill>
              <a:srgbClr val="004651"/>
            </a:solidFill>
          </p:spPr>
        </p:sp>
        <p:sp>
          <p:nvSpPr>
            <p:cNvPr id="41" name="TextBox 41"/>
            <p:cNvSpPr txBox="1"/>
            <p:nvPr/>
          </p:nvSpPr>
          <p:spPr>
            <a:xfrm>
              <a:off x="0" y="-9525"/>
              <a:ext cx="812800" cy="822325"/>
            </a:xfrm>
            <a:prstGeom prst="rect">
              <a:avLst/>
            </a:prstGeom>
          </p:spPr>
          <p:txBody>
            <a:bodyPr lIns="254000" tIns="254000" rIns="254000" bIns="254000" rtlCol="0" anchor="ctr"/>
            <a:lstStyle/>
            <a:p>
              <a:pPr algn="ctr">
                <a:lnSpc>
                  <a:spcPts val="1950"/>
                </a:lnSpc>
              </a:pPr>
              <a:r>
                <a:rPr lang="en-US" sz="1500" spc="75">
                  <a:solidFill>
                    <a:srgbClr val="F4F4F4"/>
                  </a:solidFill>
                  <a:latin typeface="Muli Bold Bold"/>
                </a:rPr>
                <a:t>Văn Phúc</a:t>
              </a:r>
            </a:p>
            <a:p>
              <a:pPr algn="ctr">
                <a:lnSpc>
                  <a:spcPts val="1950"/>
                </a:lnSpc>
              </a:pPr>
              <a:r>
                <a:rPr lang="en-US" sz="1500" spc="75">
                  <a:solidFill>
                    <a:srgbClr val="F4F4F4"/>
                  </a:solidFill>
                  <a:latin typeface="Muli Bold"/>
                </a:rPr>
                <a:t>Kế toán</a:t>
              </a:r>
            </a:p>
          </p:txBody>
        </p:sp>
      </p:grpSp>
      <p:grpSp>
        <p:nvGrpSpPr>
          <p:cNvPr id="42" name="Group 42"/>
          <p:cNvGrpSpPr/>
          <p:nvPr/>
        </p:nvGrpSpPr>
        <p:grpSpPr>
          <a:xfrm>
            <a:off x="3753190" y="8097412"/>
            <a:ext cx="2144147" cy="1021064"/>
            <a:chOff x="0" y="0"/>
            <a:chExt cx="371119" cy="176731"/>
          </a:xfrm>
        </p:grpSpPr>
        <p:sp>
          <p:nvSpPr>
            <p:cNvPr id="43" name="Freeform 43"/>
            <p:cNvSpPr/>
            <p:nvPr/>
          </p:nvSpPr>
          <p:spPr>
            <a:xfrm>
              <a:off x="0" y="0"/>
              <a:ext cx="371119" cy="176731"/>
            </a:xfrm>
            <a:custGeom>
              <a:avLst/>
              <a:gdLst/>
              <a:ahLst/>
              <a:cxnLst/>
              <a:rect l="l" t="t" r="r" b="b"/>
              <a:pathLst>
                <a:path w="371119" h="176731">
                  <a:moveTo>
                    <a:pt x="0" y="0"/>
                  </a:moveTo>
                  <a:lnTo>
                    <a:pt x="371119" y="0"/>
                  </a:lnTo>
                  <a:lnTo>
                    <a:pt x="371119" y="176731"/>
                  </a:lnTo>
                  <a:lnTo>
                    <a:pt x="0" y="176731"/>
                  </a:lnTo>
                  <a:close/>
                </a:path>
              </a:pathLst>
            </a:custGeom>
            <a:solidFill>
              <a:srgbClr val="004651"/>
            </a:solidFill>
          </p:spPr>
        </p:sp>
        <p:sp>
          <p:nvSpPr>
            <p:cNvPr id="44" name="TextBox 44"/>
            <p:cNvSpPr txBox="1"/>
            <p:nvPr/>
          </p:nvSpPr>
          <p:spPr>
            <a:xfrm>
              <a:off x="0" y="-9525"/>
              <a:ext cx="812800" cy="822325"/>
            </a:xfrm>
            <a:prstGeom prst="rect">
              <a:avLst/>
            </a:prstGeom>
          </p:spPr>
          <p:txBody>
            <a:bodyPr lIns="254000" tIns="254000" rIns="254000" bIns="254000" rtlCol="0" anchor="ctr"/>
            <a:lstStyle/>
            <a:p>
              <a:pPr algn="ctr">
                <a:lnSpc>
                  <a:spcPts val="1950"/>
                </a:lnSpc>
              </a:pPr>
              <a:r>
                <a:rPr lang="en-US" sz="1500" spc="75">
                  <a:solidFill>
                    <a:srgbClr val="F4F4F4"/>
                  </a:solidFill>
                  <a:latin typeface="Muli Bold Bold"/>
                </a:rPr>
                <a:t>Thư Linh </a:t>
              </a:r>
            </a:p>
            <a:p>
              <a:pPr algn="ctr">
                <a:lnSpc>
                  <a:spcPts val="1950"/>
                </a:lnSpc>
              </a:pPr>
              <a:r>
                <a:rPr lang="en-US" sz="1500" spc="75">
                  <a:solidFill>
                    <a:srgbClr val="F4F4F4"/>
                  </a:solidFill>
                  <a:latin typeface="Muli Bold"/>
                </a:rPr>
                <a:t>Quản lý Tài chính</a:t>
              </a:r>
            </a:p>
          </p:txBody>
        </p:sp>
      </p:grpSp>
      <p:grpSp>
        <p:nvGrpSpPr>
          <p:cNvPr id="45" name="Group 45"/>
          <p:cNvGrpSpPr/>
          <p:nvPr/>
        </p:nvGrpSpPr>
        <p:grpSpPr>
          <a:xfrm>
            <a:off x="6681478" y="8097412"/>
            <a:ext cx="2144147" cy="1021064"/>
            <a:chOff x="0" y="0"/>
            <a:chExt cx="371119" cy="176731"/>
          </a:xfrm>
        </p:grpSpPr>
        <p:sp>
          <p:nvSpPr>
            <p:cNvPr id="46" name="Freeform 46"/>
            <p:cNvSpPr/>
            <p:nvPr/>
          </p:nvSpPr>
          <p:spPr>
            <a:xfrm>
              <a:off x="0" y="0"/>
              <a:ext cx="371119" cy="176731"/>
            </a:xfrm>
            <a:custGeom>
              <a:avLst/>
              <a:gdLst/>
              <a:ahLst/>
              <a:cxnLst/>
              <a:rect l="l" t="t" r="r" b="b"/>
              <a:pathLst>
                <a:path w="371119" h="176731">
                  <a:moveTo>
                    <a:pt x="0" y="0"/>
                  </a:moveTo>
                  <a:lnTo>
                    <a:pt x="371119" y="0"/>
                  </a:lnTo>
                  <a:lnTo>
                    <a:pt x="371119" y="176731"/>
                  </a:lnTo>
                  <a:lnTo>
                    <a:pt x="0" y="176731"/>
                  </a:lnTo>
                  <a:close/>
                </a:path>
              </a:pathLst>
            </a:custGeom>
            <a:solidFill>
              <a:srgbClr val="004651"/>
            </a:solidFill>
          </p:spPr>
        </p:sp>
        <p:sp>
          <p:nvSpPr>
            <p:cNvPr id="47" name="TextBox 47"/>
            <p:cNvSpPr txBox="1"/>
            <p:nvPr/>
          </p:nvSpPr>
          <p:spPr>
            <a:xfrm>
              <a:off x="0" y="-9525"/>
              <a:ext cx="812800" cy="822325"/>
            </a:xfrm>
            <a:prstGeom prst="rect">
              <a:avLst/>
            </a:prstGeom>
          </p:spPr>
          <p:txBody>
            <a:bodyPr lIns="254000" tIns="254000" rIns="254000" bIns="254000" rtlCol="0" anchor="ctr"/>
            <a:lstStyle/>
            <a:p>
              <a:pPr algn="ctr">
                <a:lnSpc>
                  <a:spcPts val="1950"/>
                </a:lnSpc>
              </a:pPr>
              <a:r>
                <a:rPr lang="en-US" sz="1500" spc="75">
                  <a:solidFill>
                    <a:srgbClr val="F4F4F4"/>
                  </a:solidFill>
                  <a:latin typeface="Muli Bold Bold"/>
                </a:rPr>
                <a:t>Ngọc Mai</a:t>
              </a:r>
            </a:p>
            <a:p>
              <a:pPr algn="ctr">
                <a:lnSpc>
                  <a:spcPts val="1950"/>
                </a:lnSpc>
              </a:pPr>
              <a:r>
                <a:rPr lang="en-US" sz="1500" spc="75">
                  <a:solidFill>
                    <a:srgbClr val="F4F4F4"/>
                  </a:solidFill>
                  <a:latin typeface="Muli Bold"/>
                </a:rPr>
                <a:t>Kế toán Chứng từ</a:t>
              </a:r>
            </a:p>
          </p:txBody>
        </p:sp>
      </p:grpSp>
      <p:grpSp>
        <p:nvGrpSpPr>
          <p:cNvPr id="48" name="Group 48"/>
          <p:cNvGrpSpPr/>
          <p:nvPr/>
        </p:nvGrpSpPr>
        <p:grpSpPr>
          <a:xfrm>
            <a:off x="9493427" y="8097412"/>
            <a:ext cx="2144147" cy="1021064"/>
            <a:chOff x="0" y="0"/>
            <a:chExt cx="371119" cy="176731"/>
          </a:xfrm>
        </p:grpSpPr>
        <p:sp>
          <p:nvSpPr>
            <p:cNvPr id="49" name="Freeform 49"/>
            <p:cNvSpPr/>
            <p:nvPr/>
          </p:nvSpPr>
          <p:spPr>
            <a:xfrm>
              <a:off x="0" y="0"/>
              <a:ext cx="371119" cy="176731"/>
            </a:xfrm>
            <a:custGeom>
              <a:avLst/>
              <a:gdLst/>
              <a:ahLst/>
              <a:cxnLst/>
              <a:rect l="l" t="t" r="r" b="b"/>
              <a:pathLst>
                <a:path w="371119" h="176731">
                  <a:moveTo>
                    <a:pt x="0" y="0"/>
                  </a:moveTo>
                  <a:lnTo>
                    <a:pt x="371119" y="0"/>
                  </a:lnTo>
                  <a:lnTo>
                    <a:pt x="371119" y="176731"/>
                  </a:lnTo>
                  <a:lnTo>
                    <a:pt x="0" y="176731"/>
                  </a:lnTo>
                  <a:close/>
                </a:path>
              </a:pathLst>
            </a:custGeom>
            <a:solidFill>
              <a:srgbClr val="004651"/>
            </a:solidFill>
          </p:spPr>
        </p:sp>
        <p:sp>
          <p:nvSpPr>
            <p:cNvPr id="50" name="TextBox 50"/>
            <p:cNvSpPr txBox="1"/>
            <p:nvPr/>
          </p:nvSpPr>
          <p:spPr>
            <a:xfrm>
              <a:off x="0" y="-9525"/>
              <a:ext cx="812800" cy="822325"/>
            </a:xfrm>
            <a:prstGeom prst="rect">
              <a:avLst/>
            </a:prstGeom>
          </p:spPr>
          <p:txBody>
            <a:bodyPr lIns="254000" tIns="254000" rIns="254000" bIns="254000" rtlCol="0" anchor="ctr"/>
            <a:lstStyle/>
            <a:p>
              <a:pPr algn="ctr">
                <a:lnSpc>
                  <a:spcPts val="1950"/>
                </a:lnSpc>
              </a:pPr>
              <a:r>
                <a:rPr lang="en-US" sz="1500" spc="75">
                  <a:solidFill>
                    <a:srgbClr val="F4F4F4"/>
                  </a:solidFill>
                  <a:latin typeface="Muli Bold Bold"/>
                </a:rPr>
                <a:t>Minh Long</a:t>
              </a:r>
            </a:p>
            <a:p>
              <a:pPr algn="ctr">
                <a:lnSpc>
                  <a:spcPts val="1950"/>
                </a:lnSpc>
              </a:pPr>
              <a:r>
                <a:rPr lang="en-US" sz="1500" spc="75">
                  <a:solidFill>
                    <a:srgbClr val="F4F4F4"/>
                  </a:solidFill>
                  <a:latin typeface="Muli Bold"/>
                </a:rPr>
                <a:t>Nhân viên Thuế</a:t>
              </a:r>
            </a:p>
          </p:txBody>
        </p:sp>
      </p:grpSp>
      <p:grpSp>
        <p:nvGrpSpPr>
          <p:cNvPr id="51" name="Group 51"/>
          <p:cNvGrpSpPr/>
          <p:nvPr/>
        </p:nvGrpSpPr>
        <p:grpSpPr>
          <a:xfrm>
            <a:off x="12354633" y="8097412"/>
            <a:ext cx="2144147" cy="1099376"/>
            <a:chOff x="0" y="0"/>
            <a:chExt cx="371119" cy="190285"/>
          </a:xfrm>
        </p:grpSpPr>
        <p:sp>
          <p:nvSpPr>
            <p:cNvPr id="52" name="Freeform 52"/>
            <p:cNvSpPr/>
            <p:nvPr/>
          </p:nvSpPr>
          <p:spPr>
            <a:xfrm>
              <a:off x="0" y="0"/>
              <a:ext cx="371119" cy="190285"/>
            </a:xfrm>
            <a:custGeom>
              <a:avLst/>
              <a:gdLst/>
              <a:ahLst/>
              <a:cxnLst/>
              <a:rect l="l" t="t" r="r" b="b"/>
              <a:pathLst>
                <a:path w="371119" h="190285">
                  <a:moveTo>
                    <a:pt x="0" y="0"/>
                  </a:moveTo>
                  <a:lnTo>
                    <a:pt x="371119" y="0"/>
                  </a:lnTo>
                  <a:lnTo>
                    <a:pt x="371119" y="190285"/>
                  </a:lnTo>
                  <a:lnTo>
                    <a:pt x="0" y="190285"/>
                  </a:lnTo>
                  <a:close/>
                </a:path>
              </a:pathLst>
            </a:custGeom>
            <a:solidFill>
              <a:srgbClr val="004651"/>
            </a:solidFill>
          </p:spPr>
        </p:sp>
        <p:sp>
          <p:nvSpPr>
            <p:cNvPr id="53" name="TextBox 53"/>
            <p:cNvSpPr txBox="1"/>
            <p:nvPr/>
          </p:nvSpPr>
          <p:spPr>
            <a:xfrm>
              <a:off x="0" y="-9525"/>
              <a:ext cx="812800" cy="822325"/>
            </a:xfrm>
            <a:prstGeom prst="rect">
              <a:avLst/>
            </a:prstGeom>
          </p:spPr>
          <p:txBody>
            <a:bodyPr lIns="203200" tIns="203200" rIns="203200" bIns="203200" rtlCol="0" anchor="ctr"/>
            <a:lstStyle/>
            <a:p>
              <a:pPr algn="ctr">
                <a:lnSpc>
                  <a:spcPts val="1950"/>
                </a:lnSpc>
              </a:pPr>
              <a:r>
                <a:rPr lang="en-US" sz="1500" spc="75">
                  <a:solidFill>
                    <a:srgbClr val="F4F4F4"/>
                  </a:solidFill>
                  <a:latin typeface="Muli Bold Bold"/>
                </a:rPr>
                <a:t>Quốc Anh</a:t>
              </a:r>
            </a:p>
            <a:p>
              <a:pPr algn="ctr">
                <a:lnSpc>
                  <a:spcPts val="1950"/>
                </a:lnSpc>
              </a:pPr>
              <a:r>
                <a:rPr lang="en-US" sz="1500" spc="75">
                  <a:solidFill>
                    <a:srgbClr val="F4F4F4"/>
                  </a:solidFill>
                  <a:latin typeface="Muli Bold"/>
                </a:rPr>
                <a:t>Nhân viên</a:t>
              </a:r>
            </a:p>
            <a:p>
              <a:pPr algn="ctr">
                <a:lnSpc>
                  <a:spcPts val="1950"/>
                </a:lnSpc>
              </a:pPr>
              <a:r>
                <a:rPr lang="en-US" sz="1500" spc="75">
                  <a:solidFill>
                    <a:srgbClr val="F4F4F4"/>
                  </a:solidFill>
                  <a:latin typeface="Muli Bold"/>
                </a:rPr>
                <a:t>Tuân thủ</a:t>
              </a:r>
            </a:p>
          </p:txBody>
        </p:sp>
      </p:grpSp>
      <p:grpSp>
        <p:nvGrpSpPr>
          <p:cNvPr id="54" name="Group 54"/>
          <p:cNvGrpSpPr/>
          <p:nvPr/>
        </p:nvGrpSpPr>
        <p:grpSpPr>
          <a:xfrm>
            <a:off x="15265754" y="8098652"/>
            <a:ext cx="2144147" cy="1021064"/>
            <a:chOff x="0" y="0"/>
            <a:chExt cx="371119" cy="176731"/>
          </a:xfrm>
        </p:grpSpPr>
        <p:sp>
          <p:nvSpPr>
            <p:cNvPr id="55" name="Freeform 55"/>
            <p:cNvSpPr/>
            <p:nvPr/>
          </p:nvSpPr>
          <p:spPr>
            <a:xfrm>
              <a:off x="0" y="0"/>
              <a:ext cx="371119" cy="176731"/>
            </a:xfrm>
            <a:custGeom>
              <a:avLst/>
              <a:gdLst/>
              <a:ahLst/>
              <a:cxnLst/>
              <a:rect l="l" t="t" r="r" b="b"/>
              <a:pathLst>
                <a:path w="371119" h="176731">
                  <a:moveTo>
                    <a:pt x="0" y="0"/>
                  </a:moveTo>
                  <a:lnTo>
                    <a:pt x="371119" y="0"/>
                  </a:lnTo>
                  <a:lnTo>
                    <a:pt x="371119" y="176731"/>
                  </a:lnTo>
                  <a:lnTo>
                    <a:pt x="0" y="176731"/>
                  </a:lnTo>
                  <a:close/>
                </a:path>
              </a:pathLst>
            </a:custGeom>
            <a:solidFill>
              <a:srgbClr val="004651"/>
            </a:solidFill>
          </p:spPr>
        </p:sp>
        <p:sp>
          <p:nvSpPr>
            <p:cNvPr id="56" name="TextBox 56"/>
            <p:cNvSpPr txBox="1"/>
            <p:nvPr/>
          </p:nvSpPr>
          <p:spPr>
            <a:xfrm>
              <a:off x="0" y="-9525"/>
              <a:ext cx="812800" cy="822325"/>
            </a:xfrm>
            <a:prstGeom prst="rect">
              <a:avLst/>
            </a:prstGeom>
          </p:spPr>
          <p:txBody>
            <a:bodyPr lIns="254000" tIns="254000" rIns="254000" bIns="254000" rtlCol="0" anchor="ctr"/>
            <a:lstStyle/>
            <a:p>
              <a:pPr algn="ctr">
                <a:lnSpc>
                  <a:spcPts val="1950"/>
                </a:lnSpc>
              </a:pPr>
              <a:r>
                <a:rPr lang="en-US" sz="1500" spc="75">
                  <a:solidFill>
                    <a:srgbClr val="F4F4F4"/>
                  </a:solidFill>
                  <a:latin typeface="Muli Bold Bold"/>
                </a:rPr>
                <a:t>Mỹ Linh</a:t>
              </a:r>
            </a:p>
            <a:p>
              <a:pPr algn="ctr">
                <a:lnSpc>
                  <a:spcPts val="1950"/>
                </a:lnSpc>
              </a:pPr>
              <a:r>
                <a:rPr lang="en-US" sz="1500" spc="75">
                  <a:solidFill>
                    <a:srgbClr val="F4F4F4"/>
                  </a:solidFill>
                  <a:latin typeface="Muli Bold"/>
                </a:rPr>
                <a:t>Quản lý Rủi ro</a:t>
              </a:r>
            </a:p>
          </p:txBody>
        </p:sp>
      </p:grpSp>
      <p:sp>
        <p:nvSpPr>
          <p:cNvPr id="57" name="TextBox 57"/>
          <p:cNvSpPr txBox="1"/>
          <p:nvPr/>
        </p:nvSpPr>
        <p:spPr>
          <a:xfrm>
            <a:off x="1028700" y="962025"/>
            <a:ext cx="7241307" cy="981075"/>
          </a:xfrm>
          <a:prstGeom prst="rect">
            <a:avLst/>
          </a:prstGeom>
        </p:spPr>
        <p:txBody>
          <a:bodyPr lIns="0" tIns="0" rIns="0" bIns="0" rtlCol="0" anchor="t">
            <a:spAutoFit/>
          </a:bodyPr>
          <a:lstStyle/>
          <a:p>
            <a:pPr>
              <a:lnSpc>
                <a:spcPts val="7800"/>
              </a:lnSpc>
              <a:spcBef>
                <a:spcPct val="0"/>
              </a:spcBef>
            </a:pPr>
            <a:r>
              <a:rPr lang="en-US" sz="6000" spc="-60">
                <a:solidFill>
                  <a:srgbClr val="000000"/>
                </a:solidFill>
                <a:latin typeface="Muli Bold"/>
              </a:rPr>
              <a:t>Sơ đồ Tổ chức</a:t>
            </a:r>
          </a:p>
        </p:txBody>
      </p:sp>
      <p:grpSp>
        <p:nvGrpSpPr>
          <p:cNvPr id="58" name="Group 58"/>
          <p:cNvGrpSpPr/>
          <p:nvPr/>
        </p:nvGrpSpPr>
        <p:grpSpPr>
          <a:xfrm rot="-10800000">
            <a:off x="10542559" y="-4150923"/>
            <a:ext cx="9822161" cy="6226137"/>
            <a:chOff x="0" y="0"/>
            <a:chExt cx="8474859" cy="5372100"/>
          </a:xfrm>
        </p:grpSpPr>
        <p:sp>
          <p:nvSpPr>
            <p:cNvPr id="59" name="Freeform 59"/>
            <p:cNvSpPr/>
            <p:nvPr/>
          </p:nvSpPr>
          <p:spPr>
            <a:xfrm>
              <a:off x="0" y="0"/>
              <a:ext cx="8474859" cy="5372100"/>
            </a:xfrm>
            <a:custGeom>
              <a:avLst/>
              <a:gdLst/>
              <a:ahLst/>
              <a:cxnLst/>
              <a:rect l="l" t="t" r="r" b="b"/>
              <a:pathLst>
                <a:path w="8474859" h="5372100">
                  <a:moveTo>
                    <a:pt x="6924189" y="0"/>
                  </a:moveTo>
                  <a:lnTo>
                    <a:pt x="1550670" y="0"/>
                  </a:lnTo>
                  <a:lnTo>
                    <a:pt x="0" y="2686050"/>
                  </a:lnTo>
                  <a:lnTo>
                    <a:pt x="1550670" y="5372100"/>
                  </a:lnTo>
                  <a:lnTo>
                    <a:pt x="6924189" y="5372100"/>
                  </a:lnTo>
                  <a:lnTo>
                    <a:pt x="8474859" y="2686050"/>
                  </a:lnTo>
                  <a:lnTo>
                    <a:pt x="6924189" y="0"/>
                  </a:lnTo>
                  <a:close/>
                </a:path>
              </a:pathLst>
            </a:custGeom>
            <a:solidFill>
              <a:srgbClr val="004651"/>
            </a:solidFill>
          </p:spPr>
        </p:sp>
      </p:grpSp>
      <p:grpSp>
        <p:nvGrpSpPr>
          <p:cNvPr id="60" name="Group 60"/>
          <p:cNvGrpSpPr/>
          <p:nvPr/>
        </p:nvGrpSpPr>
        <p:grpSpPr>
          <a:xfrm>
            <a:off x="9959443" y="-865713"/>
            <a:ext cx="2695438" cy="2334501"/>
            <a:chOff x="0" y="0"/>
            <a:chExt cx="6202680" cy="5372100"/>
          </a:xfrm>
        </p:grpSpPr>
        <p:sp>
          <p:nvSpPr>
            <p:cNvPr id="61" name="Freeform 61"/>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id="62" name="TextBox 62"/>
          <p:cNvSpPr txBox="1"/>
          <p:nvPr/>
        </p:nvSpPr>
        <p:spPr>
          <a:xfrm>
            <a:off x="14467718" y="1165282"/>
            <a:ext cx="2942183" cy="271145"/>
          </a:xfrm>
          <a:prstGeom prst="rect">
            <a:avLst/>
          </a:prstGeom>
        </p:spPr>
        <p:txBody>
          <a:bodyPr lIns="0" tIns="0" rIns="0" bIns="0" rtlCol="0" anchor="t">
            <a:spAutoFit/>
          </a:bodyPr>
          <a:lstStyle/>
          <a:p>
            <a:pPr algn="r">
              <a:lnSpc>
                <a:spcPts val="2380"/>
              </a:lnSpc>
              <a:spcBef>
                <a:spcPct val="0"/>
              </a:spcBef>
            </a:pPr>
            <a:r>
              <a:rPr lang="en-US" sz="1700" u="sng">
                <a:solidFill>
                  <a:srgbClr val="F4F4F4"/>
                </a:solidFill>
                <a:latin typeface="Muli Regular Bold"/>
                <a:hlinkClick r:id="rId2" action="ppaction://hlinksldjump"/>
              </a:rPr>
              <a:t>Quay lại Trang Chương trình</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sp>
        <p:nvSpPr>
          <p:cNvPr id="2" name="TextBox 2"/>
          <p:cNvSpPr txBox="1"/>
          <p:nvPr/>
        </p:nvSpPr>
        <p:spPr>
          <a:xfrm>
            <a:off x="1028700" y="808294"/>
            <a:ext cx="16230600" cy="981075"/>
          </a:xfrm>
          <a:prstGeom prst="rect">
            <a:avLst/>
          </a:prstGeom>
        </p:spPr>
        <p:txBody>
          <a:bodyPr lIns="0" tIns="0" rIns="0" bIns="0" rtlCol="0" anchor="t">
            <a:spAutoFit/>
          </a:bodyPr>
          <a:lstStyle/>
          <a:p>
            <a:pPr algn="ctr">
              <a:lnSpc>
                <a:spcPts val="7800"/>
              </a:lnSpc>
              <a:spcBef>
                <a:spcPct val="0"/>
              </a:spcBef>
            </a:pPr>
            <a:r>
              <a:rPr lang="en-US" sz="6000" spc="-60">
                <a:solidFill>
                  <a:srgbClr val="F4F4F4"/>
                </a:solidFill>
                <a:latin typeface="Muli Bold"/>
              </a:rPr>
              <a:t>Lịch và các Ngày quan trọng</a:t>
            </a:r>
          </a:p>
        </p:txBody>
      </p:sp>
      <p:graphicFrame>
        <p:nvGraphicFramePr>
          <p:cNvPr id="3" name="Table 3"/>
          <p:cNvGraphicFramePr>
            <a:graphicFrameLocks noGrp="1"/>
          </p:cNvGraphicFramePr>
          <p:nvPr/>
        </p:nvGraphicFramePr>
        <p:xfrm>
          <a:off x="1028700" y="2132232"/>
          <a:ext cx="16230600" cy="6736895"/>
        </p:xfrm>
        <a:graphic>
          <a:graphicData uri="http://schemas.openxmlformats.org/drawingml/2006/table">
            <a:tbl>
              <a:tblPr/>
              <a:tblGrid>
                <a:gridCol w="4057650">
                  <a:extLst>
                    <a:ext uri="{9D8B030D-6E8A-4147-A177-3AD203B41FA5}">
                      <a16:colId xmlns:a16="http://schemas.microsoft.com/office/drawing/2014/main" val="20000"/>
                    </a:ext>
                  </a:extLst>
                </a:gridCol>
                <a:gridCol w="4057650">
                  <a:extLst>
                    <a:ext uri="{9D8B030D-6E8A-4147-A177-3AD203B41FA5}">
                      <a16:colId xmlns:a16="http://schemas.microsoft.com/office/drawing/2014/main" val="20001"/>
                    </a:ext>
                  </a:extLst>
                </a:gridCol>
                <a:gridCol w="4057650">
                  <a:extLst>
                    <a:ext uri="{9D8B030D-6E8A-4147-A177-3AD203B41FA5}">
                      <a16:colId xmlns:a16="http://schemas.microsoft.com/office/drawing/2014/main" val="20002"/>
                    </a:ext>
                  </a:extLst>
                </a:gridCol>
                <a:gridCol w="4057650">
                  <a:extLst>
                    <a:ext uri="{9D8B030D-6E8A-4147-A177-3AD203B41FA5}">
                      <a16:colId xmlns:a16="http://schemas.microsoft.com/office/drawing/2014/main" val="20003"/>
                    </a:ext>
                  </a:extLst>
                </a:gridCol>
              </a:tblGrid>
              <a:tr h="636900">
                <a:tc>
                  <a:txBody>
                    <a:bodyPr/>
                    <a:lstStyle/>
                    <a:p>
                      <a:pPr algn="ctr">
                        <a:lnSpc>
                          <a:spcPts val="2520"/>
                        </a:lnSpc>
                        <a:defRPr/>
                      </a:pPr>
                      <a:r>
                        <a:rPr lang="en-US" sz="1800">
                          <a:solidFill>
                            <a:srgbClr val="000000"/>
                          </a:solidFill>
                          <a:latin typeface="Muli Bold"/>
                        </a:rPr>
                        <a:t>Tháng Một</a:t>
                      </a:r>
                      <a:endParaRPr lang="en-US" sz="1100"/>
                    </a:p>
                  </a:txBody>
                  <a:tcPr marL="120373" marR="120373" marT="120373" marB="120373" anchor="ctr">
                    <a:lnL w="0"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0" cap="flat" cmpd="sng" algn="ctr">
                      <a:solidFill>
                        <a:srgbClr val="A4E473"/>
                      </a:solidFill>
                      <a:prstDash val="solid"/>
                      <a:round/>
                      <a:headEnd type="none" w="med" len="med"/>
                      <a:tailEnd type="none" w="med" len="med"/>
                    </a:lnT>
                    <a:lnB w="9525" cap="flat" cmpd="sng" algn="ctr">
                      <a:solidFill>
                        <a:srgbClr val="A4E473"/>
                      </a:solidFill>
                      <a:prstDash val="solid"/>
                      <a:round/>
                      <a:headEnd type="none" w="med" len="med"/>
                      <a:tailEnd type="none" w="med" len="med"/>
                    </a:lnB>
                    <a:solidFill>
                      <a:srgbClr val="A4E473"/>
                    </a:solidFill>
                  </a:tcPr>
                </a:tc>
                <a:tc>
                  <a:txBody>
                    <a:bodyPr/>
                    <a:lstStyle/>
                    <a:p>
                      <a:pPr algn="ctr">
                        <a:lnSpc>
                          <a:spcPts val="2520"/>
                        </a:lnSpc>
                        <a:defRPr/>
                      </a:pPr>
                      <a:r>
                        <a:rPr lang="en-US" sz="1800">
                          <a:solidFill>
                            <a:srgbClr val="000000"/>
                          </a:solidFill>
                          <a:latin typeface="Muli Bold"/>
                        </a:rPr>
                        <a:t>Tháng Hai</a:t>
                      </a:r>
                      <a:endParaRPr lang="en-US" sz="1100"/>
                    </a:p>
                  </a:txBody>
                  <a:tcPr marL="120373" marR="120373" marT="120373" marB="120373"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0" cap="flat" cmpd="sng" algn="ctr">
                      <a:solidFill>
                        <a:srgbClr val="A4E473"/>
                      </a:solidFill>
                      <a:prstDash val="solid"/>
                      <a:round/>
                      <a:headEnd type="none" w="med" len="med"/>
                      <a:tailEnd type="none" w="med" len="med"/>
                    </a:lnT>
                    <a:lnB w="9525" cap="flat" cmpd="sng" algn="ctr">
                      <a:solidFill>
                        <a:srgbClr val="A4E473"/>
                      </a:solidFill>
                      <a:prstDash val="solid"/>
                      <a:round/>
                      <a:headEnd type="none" w="med" len="med"/>
                      <a:tailEnd type="none" w="med" len="med"/>
                    </a:lnB>
                    <a:solidFill>
                      <a:srgbClr val="A4E473"/>
                    </a:solidFill>
                  </a:tcPr>
                </a:tc>
                <a:tc>
                  <a:txBody>
                    <a:bodyPr/>
                    <a:lstStyle/>
                    <a:p>
                      <a:pPr algn="ctr">
                        <a:lnSpc>
                          <a:spcPts val="2520"/>
                        </a:lnSpc>
                        <a:defRPr/>
                      </a:pPr>
                      <a:r>
                        <a:rPr lang="en-US" sz="1800">
                          <a:solidFill>
                            <a:srgbClr val="000000"/>
                          </a:solidFill>
                          <a:latin typeface="Muli Bold"/>
                        </a:rPr>
                        <a:t>Tháng Ba</a:t>
                      </a:r>
                      <a:endParaRPr lang="en-US" sz="1100"/>
                    </a:p>
                  </a:txBody>
                  <a:tcPr marL="120373" marR="120373" marT="120373" marB="120373"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0" cap="flat" cmpd="sng" algn="ctr">
                      <a:solidFill>
                        <a:srgbClr val="A4E473"/>
                      </a:solidFill>
                      <a:prstDash val="solid"/>
                      <a:round/>
                      <a:headEnd type="none" w="med" len="med"/>
                      <a:tailEnd type="none" w="med" len="med"/>
                    </a:lnT>
                    <a:lnB w="9525" cap="flat" cmpd="sng" algn="ctr">
                      <a:solidFill>
                        <a:srgbClr val="A4E473"/>
                      </a:solidFill>
                      <a:prstDash val="solid"/>
                      <a:round/>
                      <a:headEnd type="none" w="med" len="med"/>
                      <a:tailEnd type="none" w="med" len="med"/>
                    </a:lnB>
                    <a:solidFill>
                      <a:srgbClr val="A4E473"/>
                    </a:solidFill>
                  </a:tcPr>
                </a:tc>
                <a:tc>
                  <a:txBody>
                    <a:bodyPr/>
                    <a:lstStyle/>
                    <a:p>
                      <a:pPr algn="ctr">
                        <a:lnSpc>
                          <a:spcPts val="2520"/>
                        </a:lnSpc>
                        <a:defRPr/>
                      </a:pPr>
                      <a:r>
                        <a:rPr lang="en-US" sz="1800">
                          <a:solidFill>
                            <a:srgbClr val="000000"/>
                          </a:solidFill>
                          <a:latin typeface="Muli Bold"/>
                        </a:rPr>
                        <a:t>Tháng Tư</a:t>
                      </a:r>
                      <a:endParaRPr lang="en-US" sz="1100"/>
                    </a:p>
                  </a:txBody>
                  <a:tcPr marL="120373" marR="120373" marT="120373" marB="120373" anchor="ctr">
                    <a:lnL w="9525" cap="flat" cmpd="sng" algn="ctr">
                      <a:solidFill>
                        <a:srgbClr val="A4E473"/>
                      </a:solidFill>
                      <a:prstDash val="solid"/>
                      <a:round/>
                      <a:headEnd type="none" w="med" len="med"/>
                      <a:tailEnd type="none" w="med" len="med"/>
                    </a:lnL>
                    <a:lnR w="0" cap="flat" cmpd="sng" algn="ctr">
                      <a:solidFill>
                        <a:srgbClr val="A4E473"/>
                      </a:solidFill>
                      <a:prstDash val="solid"/>
                      <a:round/>
                      <a:headEnd type="none" w="med" len="med"/>
                      <a:tailEnd type="none" w="med" len="med"/>
                    </a:lnR>
                    <a:lnT w="0" cap="flat" cmpd="sng" algn="ctr">
                      <a:solidFill>
                        <a:srgbClr val="A4E473"/>
                      </a:solidFill>
                      <a:prstDash val="solid"/>
                      <a:round/>
                      <a:headEnd type="none" w="med" len="med"/>
                      <a:tailEnd type="none" w="med" len="med"/>
                    </a:lnT>
                    <a:lnB w="9525" cap="flat" cmpd="sng" algn="ctr">
                      <a:solidFill>
                        <a:srgbClr val="A4E473"/>
                      </a:solidFill>
                      <a:prstDash val="solid"/>
                      <a:round/>
                      <a:headEnd type="none" w="med" len="med"/>
                      <a:tailEnd type="none" w="med" len="med"/>
                    </a:lnB>
                    <a:solidFill>
                      <a:srgbClr val="A4E473"/>
                    </a:solidFill>
                  </a:tcPr>
                </a:tc>
                <a:extLst>
                  <a:ext uri="{0D108BD9-81ED-4DB2-BD59-A6C34878D82A}">
                    <a16:rowId xmlns:a16="http://schemas.microsoft.com/office/drawing/2014/main" val="10000"/>
                  </a:ext>
                </a:extLst>
              </a:tr>
              <a:tr h="1525089">
                <a:tc>
                  <a:txBody>
                    <a:bodyPr/>
                    <a:lstStyle/>
                    <a:p>
                      <a:pPr algn="ctr">
                        <a:lnSpc>
                          <a:spcPts val="1960"/>
                        </a:lnSpc>
                        <a:defRPr/>
                      </a:pPr>
                      <a:r>
                        <a:rPr lang="en-US" sz="1400">
                          <a:solidFill>
                            <a:srgbClr val="F4F4F4"/>
                          </a:solidFill>
                          <a:latin typeface="Muli Regular"/>
                        </a:rPr>
                        <a:t>Nhấp đúp chuột để thêm nhiệm vụ</a:t>
                      </a:r>
                      <a:endParaRPr lang="en-US" sz="1100"/>
                    </a:p>
                    <a:p>
                      <a:pPr algn="ctr">
                        <a:lnSpc>
                          <a:spcPts val="1960"/>
                        </a:lnSpc>
                      </a:pPr>
                      <a:r>
                        <a:rPr lang="en-US" sz="1400">
                          <a:solidFill>
                            <a:srgbClr val="F4F4F4"/>
                          </a:solidFill>
                          <a:latin typeface="Muli Regular"/>
                        </a:rPr>
                        <a:t>hoặc sự kiện</a:t>
                      </a:r>
                    </a:p>
                  </a:txBody>
                  <a:tcPr marL="120373" marR="120373" marT="120373" marB="120373" anchor="ctr">
                    <a:lnL w="0"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9525" cap="flat" cmpd="sng" algn="ctr">
                      <a:solidFill>
                        <a:srgbClr val="A4E473"/>
                      </a:solidFill>
                      <a:prstDash val="solid"/>
                      <a:round/>
                      <a:headEnd type="none" w="med" len="med"/>
                      <a:tailEnd type="none" w="med" len="med"/>
                    </a:lnB>
                    <a:solidFill>
                      <a:srgbClr val="004651"/>
                    </a:solidFill>
                  </a:tcPr>
                </a:tc>
                <a:tc>
                  <a:txBody>
                    <a:bodyPr/>
                    <a:lstStyle/>
                    <a:p>
                      <a:pPr algn="ctr">
                        <a:lnSpc>
                          <a:spcPts val="1960"/>
                        </a:lnSpc>
                        <a:defRPr/>
                      </a:pPr>
                      <a:r>
                        <a:rPr lang="en-US" sz="1400">
                          <a:solidFill>
                            <a:srgbClr val="F4F4F4"/>
                          </a:solidFill>
                          <a:latin typeface="Muli Regular"/>
                        </a:rPr>
                        <a:t>Nhấp đúp chuột để thêm nhiệm vụ</a:t>
                      </a:r>
                      <a:endParaRPr lang="en-US" sz="1100"/>
                    </a:p>
                    <a:p>
                      <a:pPr algn="ctr">
                        <a:lnSpc>
                          <a:spcPts val="1960"/>
                        </a:lnSpc>
                      </a:pPr>
                      <a:r>
                        <a:rPr lang="en-US" sz="1400">
                          <a:solidFill>
                            <a:srgbClr val="F4F4F4"/>
                          </a:solidFill>
                          <a:latin typeface="Muli Regular"/>
                        </a:rPr>
                        <a:t>hoặc sự kiện</a:t>
                      </a:r>
                    </a:p>
                  </a:txBody>
                  <a:tcPr marL="120373" marR="120373" marT="120373" marB="120373"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9525" cap="flat" cmpd="sng" algn="ctr">
                      <a:solidFill>
                        <a:srgbClr val="A4E473"/>
                      </a:solidFill>
                      <a:prstDash val="solid"/>
                      <a:round/>
                      <a:headEnd type="none" w="med" len="med"/>
                      <a:tailEnd type="none" w="med" len="med"/>
                    </a:lnB>
                    <a:solidFill>
                      <a:srgbClr val="004651"/>
                    </a:solidFill>
                  </a:tcPr>
                </a:tc>
                <a:tc>
                  <a:txBody>
                    <a:bodyPr/>
                    <a:lstStyle/>
                    <a:p>
                      <a:pPr algn="ctr">
                        <a:lnSpc>
                          <a:spcPts val="1960"/>
                        </a:lnSpc>
                        <a:defRPr/>
                      </a:pPr>
                      <a:r>
                        <a:rPr lang="en-US" sz="1400">
                          <a:solidFill>
                            <a:srgbClr val="F4F4F4"/>
                          </a:solidFill>
                          <a:latin typeface="Muli Regular"/>
                        </a:rPr>
                        <a:t>Nhấp đúp chuột để thêm nhiệm vụ</a:t>
                      </a:r>
                      <a:endParaRPr lang="en-US" sz="1100"/>
                    </a:p>
                    <a:p>
                      <a:pPr algn="ctr">
                        <a:lnSpc>
                          <a:spcPts val="1960"/>
                        </a:lnSpc>
                      </a:pPr>
                      <a:r>
                        <a:rPr lang="en-US" sz="1400">
                          <a:solidFill>
                            <a:srgbClr val="F4F4F4"/>
                          </a:solidFill>
                          <a:latin typeface="Muli Regular"/>
                        </a:rPr>
                        <a:t>hoặc sự kiện</a:t>
                      </a:r>
                    </a:p>
                  </a:txBody>
                  <a:tcPr marL="120373" marR="120373" marT="120373" marB="120373"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9525" cap="flat" cmpd="sng" algn="ctr">
                      <a:solidFill>
                        <a:srgbClr val="A4E473"/>
                      </a:solidFill>
                      <a:prstDash val="solid"/>
                      <a:round/>
                      <a:headEnd type="none" w="med" len="med"/>
                      <a:tailEnd type="none" w="med" len="med"/>
                    </a:lnB>
                    <a:solidFill>
                      <a:srgbClr val="004651"/>
                    </a:solidFill>
                  </a:tcPr>
                </a:tc>
                <a:tc>
                  <a:txBody>
                    <a:bodyPr/>
                    <a:lstStyle/>
                    <a:p>
                      <a:pPr algn="ctr">
                        <a:lnSpc>
                          <a:spcPts val="1960"/>
                        </a:lnSpc>
                        <a:defRPr/>
                      </a:pPr>
                      <a:r>
                        <a:rPr lang="en-US" sz="1400">
                          <a:solidFill>
                            <a:srgbClr val="F4F4F4"/>
                          </a:solidFill>
                          <a:latin typeface="Muli Regular"/>
                        </a:rPr>
                        <a:t>Nhấp đúp chuột để thêm nhiệm vụ</a:t>
                      </a:r>
                      <a:endParaRPr lang="en-US" sz="1100"/>
                    </a:p>
                    <a:p>
                      <a:pPr algn="ctr">
                        <a:lnSpc>
                          <a:spcPts val="1960"/>
                        </a:lnSpc>
                      </a:pPr>
                      <a:r>
                        <a:rPr lang="en-US" sz="1400">
                          <a:solidFill>
                            <a:srgbClr val="F4F4F4"/>
                          </a:solidFill>
                          <a:latin typeface="Muli Regular"/>
                        </a:rPr>
                        <a:t>hoặc sự kiện</a:t>
                      </a:r>
                    </a:p>
                  </a:txBody>
                  <a:tcPr marL="120373" marR="120373" marT="120373" marB="120373" anchor="ctr">
                    <a:lnL w="9525" cap="flat" cmpd="sng" algn="ctr">
                      <a:solidFill>
                        <a:srgbClr val="A4E473"/>
                      </a:solidFill>
                      <a:prstDash val="solid"/>
                      <a:round/>
                      <a:headEnd type="none" w="med" len="med"/>
                      <a:tailEnd type="none" w="med" len="med"/>
                    </a:lnL>
                    <a:lnR w="0"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952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1"/>
                  </a:ext>
                </a:extLst>
              </a:tr>
              <a:tr h="653193">
                <a:tc>
                  <a:txBody>
                    <a:bodyPr/>
                    <a:lstStyle/>
                    <a:p>
                      <a:pPr algn="ctr">
                        <a:lnSpc>
                          <a:spcPts val="2520"/>
                        </a:lnSpc>
                        <a:defRPr/>
                      </a:pPr>
                      <a:r>
                        <a:rPr lang="en-US" sz="1800">
                          <a:solidFill>
                            <a:srgbClr val="000000"/>
                          </a:solidFill>
                          <a:latin typeface="Muli Bold"/>
                        </a:rPr>
                        <a:t>Tháng Năm</a:t>
                      </a:r>
                      <a:endParaRPr lang="en-US" sz="1100"/>
                    </a:p>
                  </a:txBody>
                  <a:tcPr marL="120373" marR="120373" marT="120373" marB="120373" anchor="ctr">
                    <a:lnL w="0"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9525" cap="flat" cmpd="sng" algn="ctr">
                      <a:solidFill>
                        <a:srgbClr val="A4E473"/>
                      </a:solidFill>
                      <a:prstDash val="solid"/>
                      <a:round/>
                      <a:headEnd type="none" w="med" len="med"/>
                      <a:tailEnd type="none" w="med" len="med"/>
                    </a:lnB>
                    <a:solidFill>
                      <a:srgbClr val="A4E473"/>
                    </a:solidFill>
                  </a:tcPr>
                </a:tc>
                <a:tc>
                  <a:txBody>
                    <a:bodyPr/>
                    <a:lstStyle/>
                    <a:p>
                      <a:pPr algn="ctr">
                        <a:lnSpc>
                          <a:spcPts val="2520"/>
                        </a:lnSpc>
                        <a:defRPr/>
                      </a:pPr>
                      <a:r>
                        <a:rPr lang="en-US" sz="1800">
                          <a:solidFill>
                            <a:srgbClr val="000000"/>
                          </a:solidFill>
                          <a:latin typeface="Muli Bold"/>
                        </a:rPr>
                        <a:t>Tháng Sáu</a:t>
                      </a:r>
                      <a:endParaRPr lang="en-US" sz="1100"/>
                    </a:p>
                  </a:txBody>
                  <a:tcPr marL="120373" marR="120373" marT="120373" marB="120373"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9525" cap="flat" cmpd="sng" algn="ctr">
                      <a:solidFill>
                        <a:srgbClr val="A4E473"/>
                      </a:solidFill>
                      <a:prstDash val="solid"/>
                      <a:round/>
                      <a:headEnd type="none" w="med" len="med"/>
                      <a:tailEnd type="none" w="med" len="med"/>
                    </a:lnB>
                    <a:solidFill>
                      <a:srgbClr val="A4E473"/>
                    </a:solidFill>
                  </a:tcPr>
                </a:tc>
                <a:tc>
                  <a:txBody>
                    <a:bodyPr/>
                    <a:lstStyle/>
                    <a:p>
                      <a:pPr algn="ctr">
                        <a:lnSpc>
                          <a:spcPts val="2520"/>
                        </a:lnSpc>
                        <a:defRPr/>
                      </a:pPr>
                      <a:r>
                        <a:rPr lang="en-US" sz="1800">
                          <a:solidFill>
                            <a:srgbClr val="000000"/>
                          </a:solidFill>
                          <a:latin typeface="Muli Bold"/>
                        </a:rPr>
                        <a:t>Tháng Bảy</a:t>
                      </a:r>
                      <a:endParaRPr lang="en-US" sz="1100"/>
                    </a:p>
                  </a:txBody>
                  <a:tcPr marL="120373" marR="120373" marT="120373" marB="120373"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9525" cap="flat" cmpd="sng" algn="ctr">
                      <a:solidFill>
                        <a:srgbClr val="A4E473"/>
                      </a:solidFill>
                      <a:prstDash val="solid"/>
                      <a:round/>
                      <a:headEnd type="none" w="med" len="med"/>
                      <a:tailEnd type="none" w="med" len="med"/>
                    </a:lnB>
                    <a:solidFill>
                      <a:srgbClr val="A4E473"/>
                    </a:solidFill>
                  </a:tcPr>
                </a:tc>
                <a:tc>
                  <a:txBody>
                    <a:bodyPr/>
                    <a:lstStyle/>
                    <a:p>
                      <a:pPr algn="ctr">
                        <a:lnSpc>
                          <a:spcPts val="2520"/>
                        </a:lnSpc>
                        <a:defRPr/>
                      </a:pPr>
                      <a:r>
                        <a:rPr lang="en-US" sz="1800">
                          <a:solidFill>
                            <a:srgbClr val="000000"/>
                          </a:solidFill>
                          <a:latin typeface="Muli Bold"/>
                        </a:rPr>
                        <a:t>Tháng Tám</a:t>
                      </a:r>
                      <a:endParaRPr lang="en-US" sz="1100"/>
                    </a:p>
                  </a:txBody>
                  <a:tcPr marL="120373" marR="120373" marT="120373" marB="120373" anchor="ctr">
                    <a:lnL w="9525" cap="flat" cmpd="sng" algn="ctr">
                      <a:solidFill>
                        <a:srgbClr val="A4E473"/>
                      </a:solidFill>
                      <a:prstDash val="solid"/>
                      <a:round/>
                      <a:headEnd type="none" w="med" len="med"/>
                      <a:tailEnd type="none" w="med" len="med"/>
                    </a:lnL>
                    <a:lnR w="0"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9525" cap="flat" cmpd="sng" algn="ctr">
                      <a:solidFill>
                        <a:srgbClr val="A4E473"/>
                      </a:solidFill>
                      <a:prstDash val="solid"/>
                      <a:round/>
                      <a:headEnd type="none" w="med" len="med"/>
                      <a:tailEnd type="none" w="med" len="med"/>
                    </a:lnB>
                    <a:solidFill>
                      <a:srgbClr val="A4E473"/>
                    </a:solidFill>
                  </a:tcPr>
                </a:tc>
                <a:extLst>
                  <a:ext uri="{0D108BD9-81ED-4DB2-BD59-A6C34878D82A}">
                    <a16:rowId xmlns:a16="http://schemas.microsoft.com/office/drawing/2014/main" val="10002"/>
                  </a:ext>
                </a:extLst>
              </a:tr>
              <a:tr h="1820089">
                <a:tc>
                  <a:txBody>
                    <a:bodyPr/>
                    <a:lstStyle/>
                    <a:p>
                      <a:pPr algn="ctr">
                        <a:lnSpc>
                          <a:spcPts val="1960"/>
                        </a:lnSpc>
                        <a:defRPr/>
                      </a:pPr>
                      <a:r>
                        <a:rPr lang="en-US" sz="1400">
                          <a:solidFill>
                            <a:srgbClr val="F4F4F4"/>
                          </a:solidFill>
                          <a:latin typeface="Muli Regular"/>
                        </a:rPr>
                        <a:t>Nhấp đúp chuột để thêm nhiệm vụ</a:t>
                      </a:r>
                      <a:endParaRPr lang="en-US" sz="1100"/>
                    </a:p>
                    <a:p>
                      <a:pPr algn="ctr">
                        <a:lnSpc>
                          <a:spcPts val="1960"/>
                        </a:lnSpc>
                      </a:pPr>
                      <a:r>
                        <a:rPr lang="en-US" sz="1400">
                          <a:solidFill>
                            <a:srgbClr val="F4F4F4"/>
                          </a:solidFill>
                          <a:latin typeface="Muli Regular"/>
                        </a:rPr>
                        <a:t>hoặc sự kiện</a:t>
                      </a:r>
                    </a:p>
                  </a:txBody>
                  <a:tcPr marL="120373" marR="120373" marT="120373" marB="120373" anchor="ctr">
                    <a:lnL w="0"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9525" cap="flat" cmpd="sng" algn="ctr">
                      <a:solidFill>
                        <a:srgbClr val="A4E473"/>
                      </a:solidFill>
                      <a:prstDash val="solid"/>
                      <a:round/>
                      <a:headEnd type="none" w="med" len="med"/>
                      <a:tailEnd type="none" w="med" len="med"/>
                    </a:lnB>
                    <a:solidFill>
                      <a:srgbClr val="004651"/>
                    </a:solidFill>
                  </a:tcPr>
                </a:tc>
                <a:tc>
                  <a:txBody>
                    <a:bodyPr/>
                    <a:lstStyle/>
                    <a:p>
                      <a:pPr algn="ctr">
                        <a:lnSpc>
                          <a:spcPts val="1960"/>
                        </a:lnSpc>
                        <a:defRPr/>
                      </a:pPr>
                      <a:r>
                        <a:rPr lang="en-US" sz="1400">
                          <a:solidFill>
                            <a:srgbClr val="F4F4F4"/>
                          </a:solidFill>
                          <a:latin typeface="Muli Regular"/>
                        </a:rPr>
                        <a:t>Nhấp đúp chuột để thêm nhiệm vụ</a:t>
                      </a:r>
                      <a:endParaRPr lang="en-US" sz="1100"/>
                    </a:p>
                    <a:p>
                      <a:pPr algn="ctr">
                        <a:lnSpc>
                          <a:spcPts val="1960"/>
                        </a:lnSpc>
                      </a:pPr>
                      <a:r>
                        <a:rPr lang="en-US" sz="1400">
                          <a:solidFill>
                            <a:srgbClr val="F4F4F4"/>
                          </a:solidFill>
                          <a:latin typeface="Muli Regular"/>
                        </a:rPr>
                        <a:t>hoặc sự kiện</a:t>
                      </a:r>
                    </a:p>
                  </a:txBody>
                  <a:tcPr marL="120373" marR="120373" marT="120373" marB="120373"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9525" cap="flat" cmpd="sng" algn="ctr">
                      <a:solidFill>
                        <a:srgbClr val="A4E473"/>
                      </a:solidFill>
                      <a:prstDash val="solid"/>
                      <a:round/>
                      <a:headEnd type="none" w="med" len="med"/>
                      <a:tailEnd type="none" w="med" len="med"/>
                    </a:lnB>
                    <a:solidFill>
                      <a:srgbClr val="004651"/>
                    </a:solidFill>
                  </a:tcPr>
                </a:tc>
                <a:tc>
                  <a:txBody>
                    <a:bodyPr/>
                    <a:lstStyle/>
                    <a:p>
                      <a:pPr algn="ctr">
                        <a:lnSpc>
                          <a:spcPts val="1960"/>
                        </a:lnSpc>
                        <a:defRPr/>
                      </a:pPr>
                      <a:r>
                        <a:rPr lang="en-US" sz="1400">
                          <a:solidFill>
                            <a:srgbClr val="F4F4F4"/>
                          </a:solidFill>
                          <a:latin typeface="Muli Regular"/>
                        </a:rPr>
                        <a:t>Nhấp đúp chuột để thêm nhiệm vụ</a:t>
                      </a:r>
                      <a:endParaRPr lang="en-US" sz="1100"/>
                    </a:p>
                    <a:p>
                      <a:pPr algn="ctr">
                        <a:lnSpc>
                          <a:spcPts val="1960"/>
                        </a:lnSpc>
                      </a:pPr>
                      <a:r>
                        <a:rPr lang="en-US" sz="1400">
                          <a:solidFill>
                            <a:srgbClr val="F4F4F4"/>
                          </a:solidFill>
                          <a:latin typeface="Muli Regular"/>
                        </a:rPr>
                        <a:t>hoặc sự kiện</a:t>
                      </a:r>
                    </a:p>
                  </a:txBody>
                  <a:tcPr marL="120373" marR="120373" marT="120373" marB="120373"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9525" cap="flat" cmpd="sng" algn="ctr">
                      <a:solidFill>
                        <a:srgbClr val="A4E473"/>
                      </a:solidFill>
                      <a:prstDash val="solid"/>
                      <a:round/>
                      <a:headEnd type="none" w="med" len="med"/>
                      <a:tailEnd type="none" w="med" len="med"/>
                    </a:lnB>
                    <a:solidFill>
                      <a:srgbClr val="004651"/>
                    </a:solidFill>
                  </a:tcPr>
                </a:tc>
                <a:tc>
                  <a:txBody>
                    <a:bodyPr/>
                    <a:lstStyle/>
                    <a:p>
                      <a:pPr algn="ctr">
                        <a:lnSpc>
                          <a:spcPts val="1960"/>
                        </a:lnSpc>
                        <a:defRPr/>
                      </a:pPr>
                      <a:r>
                        <a:rPr lang="en-US" sz="1400">
                          <a:solidFill>
                            <a:srgbClr val="F4F4F4"/>
                          </a:solidFill>
                          <a:latin typeface="Muli Regular"/>
                        </a:rPr>
                        <a:t>Nhấp đúp chuột để thêm nhiệm vụ</a:t>
                      </a:r>
                      <a:endParaRPr lang="en-US" sz="1100"/>
                    </a:p>
                    <a:p>
                      <a:pPr algn="ctr">
                        <a:lnSpc>
                          <a:spcPts val="1960"/>
                        </a:lnSpc>
                      </a:pPr>
                      <a:r>
                        <a:rPr lang="en-US" sz="1400">
                          <a:solidFill>
                            <a:srgbClr val="F4F4F4"/>
                          </a:solidFill>
                          <a:latin typeface="Muli Regular"/>
                        </a:rPr>
                        <a:t>hoặc sự kiện</a:t>
                      </a:r>
                    </a:p>
                  </a:txBody>
                  <a:tcPr marL="120373" marR="120373" marT="120373" marB="120373" anchor="ctr">
                    <a:lnL w="9525" cap="flat" cmpd="sng" algn="ctr">
                      <a:solidFill>
                        <a:srgbClr val="A4E473"/>
                      </a:solidFill>
                      <a:prstDash val="solid"/>
                      <a:round/>
                      <a:headEnd type="none" w="med" len="med"/>
                      <a:tailEnd type="none" w="med" len="med"/>
                    </a:lnL>
                    <a:lnR w="0"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952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3"/>
                  </a:ext>
                </a:extLst>
              </a:tr>
              <a:tr h="653193">
                <a:tc>
                  <a:txBody>
                    <a:bodyPr/>
                    <a:lstStyle/>
                    <a:p>
                      <a:pPr algn="ctr">
                        <a:lnSpc>
                          <a:spcPts val="2520"/>
                        </a:lnSpc>
                        <a:defRPr/>
                      </a:pPr>
                      <a:r>
                        <a:rPr lang="en-US" sz="1800">
                          <a:solidFill>
                            <a:srgbClr val="000000"/>
                          </a:solidFill>
                          <a:latin typeface="Muli Bold"/>
                        </a:rPr>
                        <a:t>Tháng Chín</a:t>
                      </a:r>
                      <a:endParaRPr lang="en-US" sz="1100"/>
                    </a:p>
                  </a:txBody>
                  <a:tcPr marL="120373" marR="120373" marT="120373" marB="120373" anchor="ctr">
                    <a:lnL w="0"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9525" cap="flat" cmpd="sng" algn="ctr">
                      <a:solidFill>
                        <a:srgbClr val="A4E473"/>
                      </a:solidFill>
                      <a:prstDash val="solid"/>
                      <a:round/>
                      <a:headEnd type="none" w="med" len="med"/>
                      <a:tailEnd type="none" w="med" len="med"/>
                    </a:lnB>
                    <a:solidFill>
                      <a:srgbClr val="A4E473"/>
                    </a:solidFill>
                  </a:tcPr>
                </a:tc>
                <a:tc>
                  <a:txBody>
                    <a:bodyPr/>
                    <a:lstStyle/>
                    <a:p>
                      <a:pPr algn="ctr">
                        <a:lnSpc>
                          <a:spcPts val="2520"/>
                        </a:lnSpc>
                        <a:defRPr/>
                      </a:pPr>
                      <a:r>
                        <a:rPr lang="en-US" sz="1800">
                          <a:solidFill>
                            <a:srgbClr val="000000"/>
                          </a:solidFill>
                          <a:latin typeface="Muli Bold"/>
                        </a:rPr>
                        <a:t>Tháng Mười</a:t>
                      </a:r>
                      <a:endParaRPr lang="en-US" sz="1100"/>
                    </a:p>
                  </a:txBody>
                  <a:tcPr marL="120373" marR="120373" marT="120373" marB="120373"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9525" cap="flat" cmpd="sng" algn="ctr">
                      <a:solidFill>
                        <a:srgbClr val="A4E473"/>
                      </a:solidFill>
                      <a:prstDash val="solid"/>
                      <a:round/>
                      <a:headEnd type="none" w="med" len="med"/>
                      <a:tailEnd type="none" w="med" len="med"/>
                    </a:lnB>
                    <a:solidFill>
                      <a:srgbClr val="A4E473"/>
                    </a:solidFill>
                  </a:tcPr>
                </a:tc>
                <a:tc>
                  <a:txBody>
                    <a:bodyPr/>
                    <a:lstStyle/>
                    <a:p>
                      <a:pPr algn="ctr">
                        <a:lnSpc>
                          <a:spcPts val="2520"/>
                        </a:lnSpc>
                        <a:defRPr/>
                      </a:pPr>
                      <a:r>
                        <a:rPr lang="en-US" sz="1800">
                          <a:solidFill>
                            <a:srgbClr val="000000"/>
                          </a:solidFill>
                          <a:latin typeface="Muli Bold"/>
                        </a:rPr>
                        <a:t>Tháng Mười Một</a:t>
                      </a:r>
                      <a:endParaRPr lang="en-US" sz="1100"/>
                    </a:p>
                  </a:txBody>
                  <a:tcPr marL="120373" marR="120373" marT="120373" marB="120373"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9525" cap="flat" cmpd="sng" algn="ctr">
                      <a:solidFill>
                        <a:srgbClr val="A4E473"/>
                      </a:solidFill>
                      <a:prstDash val="solid"/>
                      <a:round/>
                      <a:headEnd type="none" w="med" len="med"/>
                      <a:tailEnd type="none" w="med" len="med"/>
                    </a:lnB>
                    <a:solidFill>
                      <a:srgbClr val="A4E473"/>
                    </a:solidFill>
                  </a:tcPr>
                </a:tc>
                <a:tc>
                  <a:txBody>
                    <a:bodyPr/>
                    <a:lstStyle/>
                    <a:p>
                      <a:pPr algn="ctr">
                        <a:lnSpc>
                          <a:spcPts val="2520"/>
                        </a:lnSpc>
                        <a:defRPr/>
                      </a:pPr>
                      <a:r>
                        <a:rPr lang="en-US" sz="1800">
                          <a:solidFill>
                            <a:srgbClr val="000000"/>
                          </a:solidFill>
                          <a:latin typeface="Muli Bold"/>
                        </a:rPr>
                        <a:t>Tháng Mười Hai</a:t>
                      </a:r>
                      <a:endParaRPr lang="en-US" sz="1100"/>
                    </a:p>
                  </a:txBody>
                  <a:tcPr marL="120373" marR="120373" marT="120373" marB="120373" anchor="ctr">
                    <a:lnL w="9525" cap="flat" cmpd="sng" algn="ctr">
                      <a:solidFill>
                        <a:srgbClr val="A4E473"/>
                      </a:solidFill>
                      <a:prstDash val="solid"/>
                      <a:round/>
                      <a:headEnd type="none" w="med" len="med"/>
                      <a:tailEnd type="none" w="med" len="med"/>
                    </a:lnL>
                    <a:lnR w="0"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9525" cap="flat" cmpd="sng" algn="ctr">
                      <a:solidFill>
                        <a:srgbClr val="A4E473"/>
                      </a:solidFill>
                      <a:prstDash val="solid"/>
                      <a:round/>
                      <a:headEnd type="none" w="med" len="med"/>
                      <a:tailEnd type="none" w="med" len="med"/>
                    </a:lnB>
                    <a:solidFill>
                      <a:srgbClr val="A4E473"/>
                    </a:solidFill>
                  </a:tcPr>
                </a:tc>
                <a:extLst>
                  <a:ext uri="{0D108BD9-81ED-4DB2-BD59-A6C34878D82A}">
                    <a16:rowId xmlns:a16="http://schemas.microsoft.com/office/drawing/2014/main" val="10004"/>
                  </a:ext>
                </a:extLst>
              </a:tr>
              <a:tr h="1448431">
                <a:tc>
                  <a:txBody>
                    <a:bodyPr/>
                    <a:lstStyle/>
                    <a:p>
                      <a:pPr algn="ctr">
                        <a:lnSpc>
                          <a:spcPts val="1960"/>
                        </a:lnSpc>
                        <a:defRPr/>
                      </a:pPr>
                      <a:r>
                        <a:rPr lang="en-US" sz="1400">
                          <a:solidFill>
                            <a:srgbClr val="F4F4F4"/>
                          </a:solidFill>
                          <a:latin typeface="Muli Regular"/>
                        </a:rPr>
                        <a:t>Nhấp đúp chuột để thêm nhiệm vụ</a:t>
                      </a:r>
                      <a:endParaRPr lang="en-US" sz="1100"/>
                    </a:p>
                    <a:p>
                      <a:pPr algn="ctr">
                        <a:lnSpc>
                          <a:spcPts val="1960"/>
                        </a:lnSpc>
                      </a:pPr>
                      <a:r>
                        <a:rPr lang="en-US" sz="1400">
                          <a:solidFill>
                            <a:srgbClr val="F4F4F4"/>
                          </a:solidFill>
                          <a:latin typeface="Muli Regular"/>
                        </a:rPr>
                        <a:t>hoặc sự kiện</a:t>
                      </a:r>
                    </a:p>
                  </a:txBody>
                  <a:tcPr marL="120373" marR="120373" marT="120373" marB="120373" anchor="ctr">
                    <a:lnL w="0"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0" cap="flat" cmpd="sng" algn="ctr">
                      <a:solidFill>
                        <a:srgbClr val="A4E473"/>
                      </a:solidFill>
                      <a:prstDash val="solid"/>
                      <a:round/>
                      <a:headEnd type="none" w="med" len="med"/>
                      <a:tailEnd type="none" w="med" len="med"/>
                    </a:lnB>
                    <a:solidFill>
                      <a:srgbClr val="004651"/>
                    </a:solidFill>
                  </a:tcPr>
                </a:tc>
                <a:tc>
                  <a:txBody>
                    <a:bodyPr/>
                    <a:lstStyle/>
                    <a:p>
                      <a:pPr algn="ctr">
                        <a:lnSpc>
                          <a:spcPts val="1960"/>
                        </a:lnSpc>
                        <a:defRPr/>
                      </a:pPr>
                      <a:r>
                        <a:rPr lang="en-US" sz="1400">
                          <a:solidFill>
                            <a:srgbClr val="F4F4F4"/>
                          </a:solidFill>
                          <a:latin typeface="Muli Regular"/>
                        </a:rPr>
                        <a:t>Nhấp đúp chuột để thêm nhiệm vụ</a:t>
                      </a:r>
                      <a:endParaRPr lang="en-US" sz="1100"/>
                    </a:p>
                    <a:p>
                      <a:pPr algn="ctr">
                        <a:lnSpc>
                          <a:spcPts val="1960"/>
                        </a:lnSpc>
                      </a:pPr>
                      <a:r>
                        <a:rPr lang="en-US" sz="1400">
                          <a:solidFill>
                            <a:srgbClr val="F4F4F4"/>
                          </a:solidFill>
                          <a:latin typeface="Muli Regular"/>
                        </a:rPr>
                        <a:t>hoặc sự kiện</a:t>
                      </a:r>
                    </a:p>
                  </a:txBody>
                  <a:tcPr marL="120373" marR="120373" marT="120373" marB="120373"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0" cap="flat" cmpd="sng" algn="ctr">
                      <a:solidFill>
                        <a:srgbClr val="A4E473"/>
                      </a:solidFill>
                      <a:prstDash val="solid"/>
                      <a:round/>
                      <a:headEnd type="none" w="med" len="med"/>
                      <a:tailEnd type="none" w="med" len="med"/>
                    </a:lnB>
                    <a:solidFill>
                      <a:srgbClr val="004651"/>
                    </a:solidFill>
                  </a:tcPr>
                </a:tc>
                <a:tc>
                  <a:txBody>
                    <a:bodyPr/>
                    <a:lstStyle/>
                    <a:p>
                      <a:pPr algn="ctr">
                        <a:lnSpc>
                          <a:spcPts val="1960"/>
                        </a:lnSpc>
                        <a:defRPr/>
                      </a:pPr>
                      <a:r>
                        <a:rPr lang="en-US" sz="1400">
                          <a:solidFill>
                            <a:srgbClr val="F4F4F4"/>
                          </a:solidFill>
                          <a:latin typeface="Muli Regular"/>
                        </a:rPr>
                        <a:t>Nhấp đúp chuột để thêm nhiệm vụ</a:t>
                      </a:r>
                      <a:endParaRPr lang="en-US" sz="1100"/>
                    </a:p>
                    <a:p>
                      <a:pPr algn="ctr">
                        <a:lnSpc>
                          <a:spcPts val="1960"/>
                        </a:lnSpc>
                      </a:pPr>
                      <a:r>
                        <a:rPr lang="en-US" sz="1400">
                          <a:solidFill>
                            <a:srgbClr val="F4F4F4"/>
                          </a:solidFill>
                          <a:latin typeface="Muli Regular"/>
                        </a:rPr>
                        <a:t>hoặc sự kiện</a:t>
                      </a:r>
                    </a:p>
                  </a:txBody>
                  <a:tcPr marL="120373" marR="120373" marT="120373" marB="120373"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0" cap="flat" cmpd="sng" algn="ctr">
                      <a:solidFill>
                        <a:srgbClr val="A4E473"/>
                      </a:solidFill>
                      <a:prstDash val="solid"/>
                      <a:round/>
                      <a:headEnd type="none" w="med" len="med"/>
                      <a:tailEnd type="none" w="med" len="med"/>
                    </a:lnB>
                    <a:solidFill>
                      <a:srgbClr val="004651"/>
                    </a:solidFill>
                  </a:tcPr>
                </a:tc>
                <a:tc>
                  <a:txBody>
                    <a:bodyPr/>
                    <a:lstStyle/>
                    <a:p>
                      <a:pPr algn="ctr">
                        <a:lnSpc>
                          <a:spcPts val="1960"/>
                        </a:lnSpc>
                        <a:defRPr/>
                      </a:pPr>
                      <a:r>
                        <a:rPr lang="en-US" sz="1400">
                          <a:solidFill>
                            <a:srgbClr val="F4F4F4"/>
                          </a:solidFill>
                          <a:latin typeface="Muli Regular"/>
                        </a:rPr>
                        <a:t>Nhấp đúp chuột để thêm nhiệm vụ</a:t>
                      </a:r>
                      <a:endParaRPr lang="en-US" sz="1100"/>
                    </a:p>
                    <a:p>
                      <a:pPr algn="ctr">
                        <a:lnSpc>
                          <a:spcPts val="1960"/>
                        </a:lnSpc>
                      </a:pPr>
                      <a:r>
                        <a:rPr lang="en-US" sz="1400">
                          <a:solidFill>
                            <a:srgbClr val="F4F4F4"/>
                          </a:solidFill>
                          <a:latin typeface="Muli Regular"/>
                        </a:rPr>
                        <a:t>hoặc sự kiện</a:t>
                      </a:r>
                    </a:p>
                  </a:txBody>
                  <a:tcPr marL="120373" marR="120373" marT="120373" marB="120373" anchor="ctr">
                    <a:lnL w="9525" cap="flat" cmpd="sng" algn="ctr">
                      <a:solidFill>
                        <a:srgbClr val="A4E473"/>
                      </a:solidFill>
                      <a:prstDash val="solid"/>
                      <a:round/>
                      <a:headEnd type="none" w="med" len="med"/>
                      <a:tailEnd type="none" w="med" len="med"/>
                    </a:lnL>
                    <a:lnR w="0"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0"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5"/>
                  </a:ext>
                </a:extLst>
              </a:tr>
            </a:tbl>
          </a:graphicData>
        </a:graphic>
      </p:graphicFrame>
      <p:sp>
        <p:nvSpPr>
          <p:cNvPr id="4" name="TextBox 4"/>
          <p:cNvSpPr txBox="1"/>
          <p:nvPr/>
        </p:nvSpPr>
        <p:spPr>
          <a:xfrm>
            <a:off x="1028700" y="9288706"/>
            <a:ext cx="5231327" cy="271144"/>
          </a:xfrm>
          <a:prstGeom prst="rect">
            <a:avLst/>
          </a:prstGeom>
        </p:spPr>
        <p:txBody>
          <a:bodyPr lIns="0" tIns="0" rIns="0" bIns="0" rtlCol="0" anchor="t">
            <a:spAutoFit/>
          </a:bodyPr>
          <a:lstStyle/>
          <a:p>
            <a:pPr>
              <a:lnSpc>
                <a:spcPts val="2380"/>
              </a:lnSpc>
              <a:spcBef>
                <a:spcPct val="0"/>
              </a:spcBef>
            </a:pPr>
            <a:r>
              <a:rPr lang="en-US" sz="1700" u="sng">
                <a:solidFill>
                  <a:srgbClr val="F4F4F4"/>
                </a:solidFill>
                <a:latin typeface="Muli Regular Bold"/>
                <a:hlinkClick r:id="rId2" action="ppaction://hlinksldjump"/>
              </a:rPr>
              <a:t>Quay lại Trang Chương trình</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13585950" y="-517425"/>
            <a:ext cx="6210236" cy="537809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4" name="Group 4"/>
          <p:cNvGrpSpPr/>
          <p:nvPr/>
        </p:nvGrpSpPr>
        <p:grpSpPr>
          <a:xfrm>
            <a:off x="12009993" y="306851"/>
            <a:ext cx="3151914" cy="272957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aphicFrame>
        <p:nvGraphicFramePr>
          <p:cNvPr id="6" name="Table 6"/>
          <p:cNvGraphicFramePr>
            <a:graphicFrameLocks noGrp="1"/>
          </p:cNvGraphicFramePr>
          <p:nvPr/>
        </p:nvGraphicFramePr>
        <p:xfrm>
          <a:off x="1028700" y="3946254"/>
          <a:ext cx="16230600" cy="4527039"/>
        </p:xfrm>
        <a:graphic>
          <a:graphicData uri="http://schemas.openxmlformats.org/drawingml/2006/table">
            <a:tbl>
              <a:tblPr/>
              <a:tblGrid>
                <a:gridCol w="8115300">
                  <a:extLst>
                    <a:ext uri="{9D8B030D-6E8A-4147-A177-3AD203B41FA5}">
                      <a16:colId xmlns:a16="http://schemas.microsoft.com/office/drawing/2014/main" val="20000"/>
                    </a:ext>
                  </a:extLst>
                </a:gridCol>
                <a:gridCol w="8115300">
                  <a:extLst>
                    <a:ext uri="{9D8B030D-6E8A-4147-A177-3AD203B41FA5}">
                      <a16:colId xmlns:a16="http://schemas.microsoft.com/office/drawing/2014/main" val="20001"/>
                    </a:ext>
                  </a:extLst>
                </a:gridCol>
              </a:tblGrid>
              <a:tr h="1509013">
                <a:tc>
                  <a:txBody>
                    <a:bodyPr/>
                    <a:lstStyle/>
                    <a:p>
                      <a:pPr algn="ctr">
                        <a:lnSpc>
                          <a:spcPts val="3919"/>
                        </a:lnSpc>
                        <a:defRPr/>
                      </a:pPr>
                      <a:r>
                        <a:rPr lang="en-US" sz="2799">
                          <a:solidFill>
                            <a:srgbClr val="F4F4F4"/>
                          </a:solidFill>
                          <a:latin typeface="Muli Bold"/>
                        </a:rPr>
                        <a:t>Sổ tay Công ty</a:t>
                      </a:r>
                      <a:endParaRPr lang="en-US" sz="1100"/>
                    </a:p>
                  </a:txBody>
                  <a:tcPr marL="190500" marR="190500" marT="190500" marB="190500" anchor="ctr">
                    <a:lnL w="0"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0" cap="flat" cmpd="sng" algn="ctr">
                      <a:solidFill>
                        <a:srgbClr val="A4E473"/>
                      </a:solidFill>
                      <a:prstDash val="solid"/>
                      <a:round/>
                      <a:headEnd type="none" w="med" len="med"/>
                      <a:tailEnd type="none" w="med" len="med"/>
                    </a:lnT>
                    <a:lnB w="9525" cap="flat" cmpd="sng" algn="ctr">
                      <a:solidFill>
                        <a:srgbClr val="A4E473"/>
                      </a:solidFill>
                      <a:prstDash val="solid"/>
                      <a:round/>
                      <a:headEnd type="none" w="med" len="med"/>
                      <a:tailEnd type="none" w="med" len="med"/>
                    </a:lnB>
                    <a:solidFill>
                      <a:srgbClr val="004651"/>
                    </a:solidFill>
                  </a:tcPr>
                </a:tc>
                <a:tc>
                  <a:txBody>
                    <a:bodyPr/>
                    <a:lstStyle/>
                    <a:p>
                      <a:pPr algn="ctr">
                        <a:lnSpc>
                          <a:spcPts val="3919"/>
                        </a:lnSpc>
                        <a:defRPr/>
                      </a:pPr>
                      <a:r>
                        <a:rPr lang="en-US" sz="2799">
                          <a:solidFill>
                            <a:srgbClr val="F4F4F4"/>
                          </a:solidFill>
                          <a:latin typeface="Muli Bold"/>
                        </a:rPr>
                        <a:t>Quy tắc Kinh doanh</a:t>
                      </a:r>
                      <a:endParaRPr lang="en-US" sz="1100"/>
                    </a:p>
                  </a:txBody>
                  <a:tcPr marL="190500" marR="190500" marT="190500" marB="190500" anchor="ctr">
                    <a:lnL w="9525" cap="flat" cmpd="sng" algn="ctr">
                      <a:solidFill>
                        <a:srgbClr val="A4E473"/>
                      </a:solidFill>
                      <a:prstDash val="solid"/>
                      <a:round/>
                      <a:headEnd type="none" w="med" len="med"/>
                      <a:tailEnd type="none" w="med" len="med"/>
                    </a:lnL>
                    <a:lnR w="0" cap="flat" cmpd="sng" algn="ctr">
                      <a:solidFill>
                        <a:srgbClr val="A4E473"/>
                      </a:solidFill>
                      <a:prstDash val="solid"/>
                      <a:round/>
                      <a:headEnd type="none" w="med" len="med"/>
                      <a:tailEnd type="none" w="med" len="med"/>
                    </a:lnR>
                    <a:lnT w="0" cap="flat" cmpd="sng" algn="ctr">
                      <a:solidFill>
                        <a:srgbClr val="A4E473"/>
                      </a:solidFill>
                      <a:prstDash val="solid"/>
                      <a:round/>
                      <a:headEnd type="none" w="med" len="med"/>
                      <a:tailEnd type="none" w="med" len="med"/>
                    </a:lnT>
                    <a:lnB w="952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0"/>
                  </a:ext>
                </a:extLst>
              </a:tr>
              <a:tr h="1509013">
                <a:tc>
                  <a:txBody>
                    <a:bodyPr/>
                    <a:lstStyle/>
                    <a:p>
                      <a:pPr algn="ctr">
                        <a:lnSpc>
                          <a:spcPts val="3919"/>
                        </a:lnSpc>
                        <a:defRPr/>
                      </a:pPr>
                      <a:r>
                        <a:rPr lang="en-US" sz="2799">
                          <a:solidFill>
                            <a:srgbClr val="F4F4F4"/>
                          </a:solidFill>
                          <a:latin typeface="Muli Bold"/>
                        </a:rPr>
                        <a:t>Hướng dẫn về Phong cách</a:t>
                      </a:r>
                      <a:endParaRPr lang="en-US" sz="1100"/>
                    </a:p>
                  </a:txBody>
                  <a:tcPr marL="190500" marR="190500" marT="190500" marB="190500" anchor="ctr">
                    <a:lnL w="0"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9525" cap="flat" cmpd="sng" algn="ctr">
                      <a:solidFill>
                        <a:srgbClr val="A4E473"/>
                      </a:solidFill>
                      <a:prstDash val="solid"/>
                      <a:round/>
                      <a:headEnd type="none" w="med" len="med"/>
                      <a:tailEnd type="none" w="med" len="med"/>
                    </a:lnB>
                    <a:solidFill>
                      <a:srgbClr val="004651"/>
                    </a:solidFill>
                  </a:tcPr>
                </a:tc>
                <a:tc>
                  <a:txBody>
                    <a:bodyPr/>
                    <a:lstStyle/>
                    <a:p>
                      <a:pPr algn="ctr">
                        <a:lnSpc>
                          <a:spcPts val="3919"/>
                        </a:lnSpc>
                        <a:defRPr/>
                      </a:pPr>
                      <a:r>
                        <a:rPr lang="en-US" sz="2799">
                          <a:solidFill>
                            <a:srgbClr val="F4F4F4"/>
                          </a:solidFill>
                          <a:latin typeface="Muli Bold"/>
                        </a:rPr>
                        <a:t>Chính sách Bảo mật</a:t>
                      </a:r>
                      <a:endParaRPr lang="en-US" sz="1100"/>
                    </a:p>
                  </a:txBody>
                  <a:tcPr marL="190500" marR="190500" marT="190500" marB="190500" anchor="ctr">
                    <a:lnL w="9525" cap="flat" cmpd="sng" algn="ctr">
                      <a:solidFill>
                        <a:srgbClr val="A4E473"/>
                      </a:solidFill>
                      <a:prstDash val="solid"/>
                      <a:round/>
                      <a:headEnd type="none" w="med" len="med"/>
                      <a:tailEnd type="none" w="med" len="med"/>
                    </a:lnL>
                    <a:lnR w="0"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952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1"/>
                  </a:ext>
                </a:extLst>
              </a:tr>
              <a:tr h="1509013">
                <a:tc>
                  <a:txBody>
                    <a:bodyPr/>
                    <a:lstStyle/>
                    <a:p>
                      <a:pPr algn="ctr">
                        <a:lnSpc>
                          <a:spcPts val="3919"/>
                        </a:lnSpc>
                        <a:defRPr/>
                      </a:pPr>
                      <a:r>
                        <a:rPr lang="en-US" sz="2799">
                          <a:solidFill>
                            <a:srgbClr val="F4F4F4"/>
                          </a:solidFill>
                          <a:latin typeface="Muli Bold"/>
                        </a:rPr>
                        <a:t>Tài liệu Hội thảo </a:t>
                      </a:r>
                      <a:endParaRPr lang="en-US" sz="1100"/>
                    </a:p>
                  </a:txBody>
                  <a:tcPr marL="190500" marR="190500" marT="190500" marB="190500" anchor="ctr">
                    <a:lnL w="0"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0" cap="flat" cmpd="sng" algn="ctr">
                      <a:solidFill>
                        <a:srgbClr val="A4E473"/>
                      </a:solidFill>
                      <a:prstDash val="solid"/>
                      <a:round/>
                      <a:headEnd type="none" w="med" len="med"/>
                      <a:tailEnd type="none" w="med" len="med"/>
                    </a:lnB>
                    <a:solidFill>
                      <a:srgbClr val="004651"/>
                    </a:solidFill>
                  </a:tcPr>
                </a:tc>
                <a:tc>
                  <a:txBody>
                    <a:bodyPr/>
                    <a:lstStyle/>
                    <a:p>
                      <a:pPr algn="ctr">
                        <a:lnSpc>
                          <a:spcPts val="3919"/>
                        </a:lnSpc>
                        <a:defRPr/>
                      </a:pPr>
                      <a:r>
                        <a:rPr lang="en-US" sz="2799">
                          <a:solidFill>
                            <a:srgbClr val="F4F4F4"/>
                          </a:solidFill>
                          <a:latin typeface="Muli Bold"/>
                        </a:rPr>
                        <a:t>Các Khoá Đào tạo</a:t>
                      </a:r>
                      <a:endParaRPr lang="en-US" sz="1100"/>
                    </a:p>
                  </a:txBody>
                  <a:tcPr marL="190500" marR="190500" marT="190500" marB="190500" anchor="ctr">
                    <a:lnL w="9525" cap="flat" cmpd="sng" algn="ctr">
                      <a:solidFill>
                        <a:srgbClr val="A4E473"/>
                      </a:solidFill>
                      <a:prstDash val="solid"/>
                      <a:round/>
                      <a:headEnd type="none" w="med" len="med"/>
                      <a:tailEnd type="none" w="med" len="med"/>
                    </a:lnL>
                    <a:lnR w="0"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0"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2"/>
                  </a:ext>
                </a:extLst>
              </a:tr>
            </a:tbl>
          </a:graphicData>
        </a:graphic>
      </p:graphicFrame>
      <p:grpSp>
        <p:nvGrpSpPr>
          <p:cNvPr id="7" name="Group 7"/>
          <p:cNvGrpSpPr/>
          <p:nvPr/>
        </p:nvGrpSpPr>
        <p:grpSpPr>
          <a:xfrm>
            <a:off x="11973876" y="1098850"/>
            <a:ext cx="5514998" cy="2013776"/>
            <a:chOff x="0" y="0"/>
            <a:chExt cx="4160594" cy="1519221"/>
          </a:xfrm>
        </p:grpSpPr>
        <p:sp>
          <p:nvSpPr>
            <p:cNvPr id="8" name="Freeform 8"/>
            <p:cNvSpPr/>
            <p:nvPr/>
          </p:nvSpPr>
          <p:spPr>
            <a:xfrm>
              <a:off x="0" y="0"/>
              <a:ext cx="4160594" cy="1519221"/>
            </a:xfrm>
            <a:custGeom>
              <a:avLst/>
              <a:gdLst/>
              <a:ahLst/>
              <a:cxnLst/>
              <a:rect l="l" t="t" r="r" b="b"/>
              <a:pathLst>
                <a:path w="4160594" h="1519221">
                  <a:moveTo>
                    <a:pt x="42114" y="0"/>
                  </a:moveTo>
                  <a:lnTo>
                    <a:pt x="4118480" y="0"/>
                  </a:lnTo>
                  <a:cubicBezTo>
                    <a:pt x="4129649" y="0"/>
                    <a:pt x="4140361" y="4437"/>
                    <a:pt x="4148259" y="12335"/>
                  </a:cubicBezTo>
                  <a:cubicBezTo>
                    <a:pt x="4156157" y="20233"/>
                    <a:pt x="4160594" y="30945"/>
                    <a:pt x="4160594" y="42114"/>
                  </a:cubicBezTo>
                  <a:lnTo>
                    <a:pt x="4160594" y="1477108"/>
                  </a:lnTo>
                  <a:cubicBezTo>
                    <a:pt x="4160594" y="1488277"/>
                    <a:pt x="4156157" y="1498989"/>
                    <a:pt x="4148259" y="1506887"/>
                  </a:cubicBezTo>
                  <a:cubicBezTo>
                    <a:pt x="4140361" y="1514784"/>
                    <a:pt x="4129649" y="1519221"/>
                    <a:pt x="4118480" y="1519221"/>
                  </a:cubicBezTo>
                  <a:lnTo>
                    <a:pt x="42114" y="1519221"/>
                  </a:lnTo>
                  <a:cubicBezTo>
                    <a:pt x="30945" y="1519221"/>
                    <a:pt x="20233" y="1514784"/>
                    <a:pt x="12335" y="1506887"/>
                  </a:cubicBezTo>
                  <a:cubicBezTo>
                    <a:pt x="4437" y="1498989"/>
                    <a:pt x="0" y="1488277"/>
                    <a:pt x="0" y="1477108"/>
                  </a:cubicBezTo>
                  <a:lnTo>
                    <a:pt x="0" y="42114"/>
                  </a:lnTo>
                  <a:cubicBezTo>
                    <a:pt x="0" y="30945"/>
                    <a:pt x="4437" y="20233"/>
                    <a:pt x="12335" y="12335"/>
                  </a:cubicBezTo>
                  <a:cubicBezTo>
                    <a:pt x="20233" y="4437"/>
                    <a:pt x="30945" y="0"/>
                    <a:pt x="42114" y="0"/>
                  </a:cubicBezTo>
                  <a:close/>
                </a:path>
              </a:pathLst>
            </a:custGeom>
            <a:solidFill>
              <a:srgbClr val="F4F4F4"/>
            </a:solidFill>
            <a:ln>
              <a:noFill/>
            </a:ln>
          </p:spPr>
        </p:sp>
        <p:sp>
          <p:nvSpPr>
            <p:cNvPr id="9" name="TextBox 9"/>
            <p:cNvSpPr txBox="1"/>
            <p:nvPr/>
          </p:nvSpPr>
          <p:spPr>
            <a:xfrm>
              <a:off x="0" y="-28575"/>
              <a:ext cx="812800" cy="841375"/>
            </a:xfrm>
            <a:prstGeom prst="rect">
              <a:avLst/>
            </a:prstGeom>
          </p:spPr>
          <p:txBody>
            <a:bodyPr lIns="254000" tIns="254000" rIns="254000" bIns="254000" rtlCol="0" anchor="ctr"/>
            <a:lstStyle/>
            <a:p>
              <a:pPr>
                <a:lnSpc>
                  <a:spcPts val="2100"/>
                </a:lnSpc>
              </a:pPr>
              <a:r>
                <a:rPr lang="en-US" sz="1500">
                  <a:solidFill>
                    <a:srgbClr val="000000"/>
                  </a:solidFill>
                  <a:latin typeface="Muli Regular Bold"/>
                </a:rPr>
                <a:t>Mẹo: </a:t>
              </a:r>
              <a:r>
                <a:rPr lang="en-US" sz="1500">
                  <a:solidFill>
                    <a:srgbClr val="000000"/>
                  </a:solidFill>
                  <a:latin typeface="Muli Regular"/>
                </a:rPr>
                <a:t>Sử dụng các liên kết để di chuyển đến một trang khác bên trong bản thuyết trình.</a:t>
              </a:r>
            </a:p>
            <a:p>
              <a:pPr>
                <a:lnSpc>
                  <a:spcPts val="2100"/>
                </a:lnSpc>
              </a:pPr>
              <a:endParaRPr lang="en-US" sz="1500">
                <a:solidFill>
                  <a:srgbClr val="000000"/>
                </a:solidFill>
                <a:latin typeface="Muli Regular"/>
              </a:endParaRPr>
            </a:p>
            <a:p>
              <a:pPr>
                <a:lnSpc>
                  <a:spcPts val="2100"/>
                </a:lnSpc>
              </a:pPr>
              <a:r>
                <a:rPr lang="en-US" sz="1500">
                  <a:solidFill>
                    <a:srgbClr val="000000"/>
                  </a:solidFill>
                  <a:latin typeface="Muli Regular Bold"/>
                </a:rPr>
                <a:t>Cách làm: </a:t>
              </a:r>
              <a:r>
                <a:rPr lang="en-US" sz="1500">
                  <a:solidFill>
                    <a:srgbClr val="000000"/>
                  </a:solidFill>
                  <a:latin typeface="Muli Regular"/>
                </a:rPr>
                <a:t>Tô văn bản, nhấp vào biểu tượng liên kết trên thanh công cụ, và chọn trang trong bản thuyết trình mà bạn muốn kết nối.</a:t>
              </a:r>
            </a:p>
          </p:txBody>
        </p:sp>
      </p:grpSp>
      <p:sp>
        <p:nvSpPr>
          <p:cNvPr id="10" name="TextBox 10"/>
          <p:cNvSpPr txBox="1"/>
          <p:nvPr/>
        </p:nvSpPr>
        <p:spPr>
          <a:xfrm>
            <a:off x="1028700" y="1028700"/>
            <a:ext cx="8614905" cy="866775"/>
          </a:xfrm>
          <a:prstGeom prst="rect">
            <a:avLst/>
          </a:prstGeom>
        </p:spPr>
        <p:txBody>
          <a:bodyPr lIns="0" tIns="0" rIns="0" bIns="0" rtlCol="0" anchor="t">
            <a:spAutoFit/>
          </a:bodyPr>
          <a:lstStyle/>
          <a:p>
            <a:pPr>
              <a:lnSpc>
                <a:spcPts val="6869"/>
              </a:lnSpc>
              <a:spcBef>
                <a:spcPct val="0"/>
              </a:spcBef>
            </a:pPr>
            <a:r>
              <a:rPr lang="en-US" sz="5724" spc="-57">
                <a:solidFill>
                  <a:srgbClr val="F4F4F4"/>
                </a:solidFill>
                <a:latin typeface="Muli Bold"/>
              </a:rPr>
              <a:t>Các Nguồn tài nguyên</a:t>
            </a:r>
          </a:p>
        </p:txBody>
      </p:sp>
      <p:sp>
        <p:nvSpPr>
          <p:cNvPr id="11" name="TextBox 11"/>
          <p:cNvSpPr txBox="1"/>
          <p:nvPr/>
        </p:nvSpPr>
        <p:spPr>
          <a:xfrm>
            <a:off x="1029067" y="8956719"/>
            <a:ext cx="5231327" cy="271144"/>
          </a:xfrm>
          <a:prstGeom prst="rect">
            <a:avLst/>
          </a:prstGeom>
        </p:spPr>
        <p:txBody>
          <a:bodyPr lIns="0" tIns="0" rIns="0" bIns="0" rtlCol="0" anchor="t">
            <a:spAutoFit/>
          </a:bodyPr>
          <a:lstStyle/>
          <a:p>
            <a:pPr>
              <a:lnSpc>
                <a:spcPts val="2380"/>
              </a:lnSpc>
              <a:spcBef>
                <a:spcPct val="0"/>
              </a:spcBef>
            </a:pPr>
            <a:r>
              <a:rPr lang="en-US" sz="1700" u="sng">
                <a:solidFill>
                  <a:srgbClr val="F4F4F4"/>
                </a:solidFill>
                <a:latin typeface="Muli Regular Bold"/>
                <a:hlinkClick r:id="rId2" action="ppaction://hlinksldjump"/>
              </a:rPr>
              <a:t>Quay lại Trang Chương trình</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sp>
        <p:nvSpPr>
          <p:cNvPr id="2" name="AutoShape 2"/>
          <p:cNvSpPr/>
          <p:nvPr/>
        </p:nvSpPr>
        <p:spPr>
          <a:xfrm>
            <a:off x="1028700" y="2912062"/>
            <a:ext cx="16230600" cy="5087122"/>
          </a:xfrm>
          <a:prstGeom prst="rect">
            <a:avLst/>
          </a:prstGeom>
          <a:solidFill>
            <a:srgbClr val="F4F4F4"/>
          </a:solidFill>
        </p:spPr>
      </p:sp>
      <p:sp>
        <p:nvSpPr>
          <p:cNvPr id="3" name="TextBox 3"/>
          <p:cNvSpPr txBox="1"/>
          <p:nvPr/>
        </p:nvSpPr>
        <p:spPr>
          <a:xfrm>
            <a:off x="1028700" y="1038225"/>
            <a:ext cx="9113560" cy="1276350"/>
          </a:xfrm>
          <a:prstGeom prst="rect">
            <a:avLst/>
          </a:prstGeom>
        </p:spPr>
        <p:txBody>
          <a:bodyPr lIns="0" tIns="0" rIns="0" bIns="0" rtlCol="0" anchor="t">
            <a:spAutoFit/>
          </a:bodyPr>
          <a:lstStyle/>
          <a:p>
            <a:pPr>
              <a:lnSpc>
                <a:spcPts val="10199"/>
              </a:lnSpc>
              <a:spcBef>
                <a:spcPct val="0"/>
              </a:spcBef>
            </a:pPr>
            <a:r>
              <a:rPr lang="en-US" sz="8499" spc="-84">
                <a:solidFill>
                  <a:srgbClr val="F4F4F4"/>
                </a:solidFill>
                <a:latin typeface="Muli Bold"/>
              </a:rPr>
              <a:t>Trang Bảng trắng</a:t>
            </a:r>
          </a:p>
        </p:txBody>
      </p:sp>
      <p:grpSp>
        <p:nvGrpSpPr>
          <p:cNvPr id="4" name="Group 4"/>
          <p:cNvGrpSpPr>
            <a:grpSpLocks noChangeAspect="1"/>
          </p:cNvGrpSpPr>
          <p:nvPr/>
        </p:nvGrpSpPr>
        <p:grpSpPr>
          <a:xfrm>
            <a:off x="1335763" y="3345365"/>
            <a:ext cx="840801" cy="840798"/>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4999" r="-24999"/>
              </a:stretch>
            </a:blipFill>
          </p:spPr>
        </p:sp>
      </p:grpSp>
      <p:grpSp>
        <p:nvGrpSpPr>
          <p:cNvPr id="6" name="Group 6"/>
          <p:cNvGrpSpPr>
            <a:grpSpLocks noChangeAspect="1"/>
          </p:cNvGrpSpPr>
          <p:nvPr/>
        </p:nvGrpSpPr>
        <p:grpSpPr>
          <a:xfrm>
            <a:off x="2354405" y="3345365"/>
            <a:ext cx="840801" cy="840798"/>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16614" t="-26661" r="-12269" b="-66665"/>
              </a:stretch>
            </a:blipFill>
          </p:spPr>
        </p:sp>
      </p:grpSp>
      <p:grpSp>
        <p:nvGrpSpPr>
          <p:cNvPr id="8" name="Group 8"/>
          <p:cNvGrpSpPr>
            <a:grpSpLocks noChangeAspect="1"/>
          </p:cNvGrpSpPr>
          <p:nvPr/>
        </p:nvGrpSpPr>
        <p:grpSpPr>
          <a:xfrm>
            <a:off x="3373046" y="3345365"/>
            <a:ext cx="840801" cy="840798"/>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t="-25000" b="-25000"/>
              </a:stretch>
            </a:blipFill>
          </p:spPr>
        </p:sp>
      </p:grpSp>
      <p:grpSp>
        <p:nvGrpSpPr>
          <p:cNvPr id="10" name="Group 10"/>
          <p:cNvGrpSpPr/>
          <p:nvPr/>
        </p:nvGrpSpPr>
        <p:grpSpPr>
          <a:xfrm>
            <a:off x="9679403" y="3528223"/>
            <a:ext cx="2506383" cy="1315879"/>
            <a:chOff x="0" y="0"/>
            <a:chExt cx="1035847" cy="543831"/>
          </a:xfrm>
        </p:grpSpPr>
        <p:sp>
          <p:nvSpPr>
            <p:cNvPr id="11" name="Freeform 11"/>
            <p:cNvSpPr/>
            <p:nvPr/>
          </p:nvSpPr>
          <p:spPr>
            <a:xfrm>
              <a:off x="0" y="0"/>
              <a:ext cx="1035847" cy="543831"/>
            </a:xfrm>
            <a:custGeom>
              <a:avLst/>
              <a:gdLst/>
              <a:ahLst/>
              <a:cxnLst/>
              <a:rect l="l" t="t" r="r" b="b"/>
              <a:pathLst>
                <a:path w="1035847" h="543831">
                  <a:moveTo>
                    <a:pt x="0" y="0"/>
                  </a:moveTo>
                  <a:lnTo>
                    <a:pt x="1035847" y="0"/>
                  </a:lnTo>
                  <a:lnTo>
                    <a:pt x="1035847" y="543831"/>
                  </a:lnTo>
                  <a:lnTo>
                    <a:pt x="0" y="543831"/>
                  </a:lnTo>
                  <a:close/>
                </a:path>
              </a:pathLst>
            </a:custGeom>
            <a:solidFill>
              <a:srgbClr val="00A181"/>
            </a:solidFill>
          </p:spPr>
        </p:sp>
        <p:sp>
          <p:nvSpPr>
            <p:cNvPr id="12" name="TextBox 12"/>
            <p:cNvSpPr txBox="1"/>
            <p:nvPr/>
          </p:nvSpPr>
          <p:spPr>
            <a:xfrm>
              <a:off x="0" y="-19050"/>
              <a:ext cx="812800" cy="831850"/>
            </a:xfrm>
            <a:prstGeom prst="rect">
              <a:avLst/>
            </a:prstGeom>
          </p:spPr>
          <p:txBody>
            <a:bodyPr lIns="254000" tIns="254000" rIns="254000" bIns="254000" rtlCol="0" anchor="ctr"/>
            <a:lstStyle/>
            <a:p>
              <a:pPr algn="ctr">
                <a:lnSpc>
                  <a:spcPts val="1960"/>
                </a:lnSpc>
              </a:pPr>
              <a:r>
                <a:rPr lang="en-US" sz="1400">
                  <a:solidFill>
                    <a:srgbClr val="F4F4F4"/>
                  </a:solidFill>
                  <a:latin typeface="Muli Bold"/>
                </a:rPr>
                <a:t>Viết ghi chú ở đây</a:t>
              </a:r>
            </a:p>
          </p:txBody>
        </p:sp>
      </p:grpSp>
      <p:grpSp>
        <p:nvGrpSpPr>
          <p:cNvPr id="13" name="Group 13"/>
          <p:cNvGrpSpPr>
            <a:grpSpLocks noChangeAspect="1"/>
          </p:cNvGrpSpPr>
          <p:nvPr/>
        </p:nvGrpSpPr>
        <p:grpSpPr>
          <a:xfrm>
            <a:off x="11864155" y="4186163"/>
            <a:ext cx="1055971" cy="1055967"/>
            <a:chOff x="0" y="0"/>
            <a:chExt cx="6350000" cy="6349975"/>
          </a:xfrm>
        </p:grpSpPr>
        <p:sp>
          <p:nvSpPr>
            <p:cNvPr id="14" name="Freeform 1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t="-1187" b="-48813"/>
              </a:stretch>
            </a:blipFill>
          </p:spPr>
        </p:sp>
      </p:grpSp>
      <p:grpSp>
        <p:nvGrpSpPr>
          <p:cNvPr id="15" name="Group 15"/>
          <p:cNvGrpSpPr/>
          <p:nvPr/>
        </p:nvGrpSpPr>
        <p:grpSpPr>
          <a:xfrm>
            <a:off x="13682345" y="4558908"/>
            <a:ext cx="1966688" cy="1966688"/>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E473"/>
            </a:solidFill>
          </p:spPr>
        </p:sp>
        <p:sp>
          <p:nvSpPr>
            <p:cNvPr id="17" name="TextBox 17"/>
            <p:cNvSpPr txBox="1"/>
            <p:nvPr/>
          </p:nvSpPr>
          <p:spPr>
            <a:xfrm>
              <a:off x="76200" y="57150"/>
              <a:ext cx="660400" cy="679450"/>
            </a:xfrm>
            <a:prstGeom prst="rect">
              <a:avLst/>
            </a:prstGeom>
          </p:spPr>
          <p:txBody>
            <a:bodyPr lIns="254000" tIns="254000" rIns="254000" bIns="254000" rtlCol="0" anchor="ctr"/>
            <a:lstStyle/>
            <a:p>
              <a:pPr algn="ctr">
                <a:lnSpc>
                  <a:spcPts val="1960"/>
                </a:lnSpc>
              </a:pPr>
              <a:r>
                <a:rPr lang="en-US" sz="1400">
                  <a:solidFill>
                    <a:srgbClr val="000000"/>
                  </a:solidFill>
                  <a:latin typeface="Muli Bold"/>
                </a:rPr>
                <a:t>Viết ghi chú ở đây</a:t>
              </a:r>
            </a:p>
          </p:txBody>
        </p:sp>
      </p:grpSp>
      <p:grpSp>
        <p:nvGrpSpPr>
          <p:cNvPr id="18" name="Group 18"/>
          <p:cNvGrpSpPr>
            <a:grpSpLocks noChangeAspect="1"/>
          </p:cNvGrpSpPr>
          <p:nvPr/>
        </p:nvGrpSpPr>
        <p:grpSpPr>
          <a:xfrm>
            <a:off x="14970279" y="5904399"/>
            <a:ext cx="840801" cy="840798"/>
            <a:chOff x="0" y="0"/>
            <a:chExt cx="6350000" cy="6349975"/>
          </a:xfrm>
        </p:grpSpPr>
        <p:sp>
          <p:nvSpPr>
            <p:cNvPr id="19" name="Freeform 1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4999" r="-24999"/>
              </a:stretch>
            </a:blipFill>
          </p:spPr>
        </p:sp>
      </p:grpSp>
      <p:grpSp>
        <p:nvGrpSpPr>
          <p:cNvPr id="20" name="Group 20"/>
          <p:cNvGrpSpPr/>
          <p:nvPr/>
        </p:nvGrpSpPr>
        <p:grpSpPr>
          <a:xfrm>
            <a:off x="12920126" y="430400"/>
            <a:ext cx="2067159" cy="2067159"/>
            <a:chOff x="0" y="0"/>
            <a:chExt cx="812800" cy="812800"/>
          </a:xfrm>
        </p:grpSpPr>
        <p:sp>
          <p:nvSpPr>
            <p:cNvPr id="21" name="Freeform 2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A181"/>
            </a:solidFill>
          </p:spPr>
        </p:sp>
        <p:sp>
          <p:nvSpPr>
            <p:cNvPr id="22" name="TextBox 22"/>
            <p:cNvSpPr txBox="1"/>
            <p:nvPr/>
          </p:nvSpPr>
          <p:spPr>
            <a:xfrm>
              <a:off x="0" y="-19050"/>
              <a:ext cx="812800" cy="831850"/>
            </a:xfrm>
            <a:prstGeom prst="rect">
              <a:avLst/>
            </a:prstGeom>
          </p:spPr>
          <p:txBody>
            <a:bodyPr lIns="254000" tIns="254000" rIns="254000" bIns="254000" rtlCol="0" anchor="ctr"/>
            <a:lstStyle/>
            <a:p>
              <a:pPr algn="ctr">
                <a:lnSpc>
                  <a:spcPts val="1960"/>
                </a:lnSpc>
              </a:pPr>
              <a:r>
                <a:rPr lang="en-US" sz="1400">
                  <a:solidFill>
                    <a:srgbClr val="F4F4F4"/>
                  </a:solidFill>
                  <a:latin typeface="Muli Bold"/>
                </a:rPr>
                <a:t>Sao chép một</a:t>
              </a:r>
            </a:p>
            <a:p>
              <a:pPr algn="ctr">
                <a:lnSpc>
                  <a:spcPts val="1960"/>
                </a:lnSpc>
              </a:pPr>
              <a:r>
                <a:rPr lang="en-US" sz="1400">
                  <a:solidFill>
                    <a:srgbClr val="F4F4F4"/>
                  </a:solidFill>
                  <a:latin typeface="Muli Bold"/>
                </a:rPr>
                <a:t>ghi chú, kéo nó</a:t>
              </a:r>
            </a:p>
            <a:p>
              <a:pPr algn="ctr">
                <a:lnSpc>
                  <a:spcPts val="1960"/>
                </a:lnSpc>
              </a:pPr>
              <a:r>
                <a:rPr lang="en-US" sz="1400">
                  <a:solidFill>
                    <a:srgbClr val="F4F4F4"/>
                  </a:solidFill>
                  <a:latin typeface="Muli Bold"/>
                </a:rPr>
                <a:t>đến bảng, và viết</a:t>
              </a:r>
            </a:p>
            <a:p>
              <a:pPr algn="ctr">
                <a:lnSpc>
                  <a:spcPts val="1960"/>
                </a:lnSpc>
              </a:pPr>
              <a:r>
                <a:rPr lang="en-US" sz="1400">
                  <a:solidFill>
                    <a:srgbClr val="F4F4F4"/>
                  </a:solidFill>
                  <a:latin typeface="Muli Bold"/>
                </a:rPr>
                <a:t>ý tưởng của bạn.</a:t>
              </a:r>
            </a:p>
          </p:txBody>
        </p:sp>
      </p:grpSp>
      <p:grpSp>
        <p:nvGrpSpPr>
          <p:cNvPr id="23" name="Group 23"/>
          <p:cNvGrpSpPr/>
          <p:nvPr/>
        </p:nvGrpSpPr>
        <p:grpSpPr>
          <a:xfrm>
            <a:off x="15177949" y="430400"/>
            <a:ext cx="2081351" cy="2081351"/>
            <a:chOff x="0" y="0"/>
            <a:chExt cx="812800" cy="812800"/>
          </a:xfrm>
        </p:grpSpPr>
        <p:sp>
          <p:nvSpPr>
            <p:cNvPr id="24" name="Freeform 2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E473"/>
            </a:solidFill>
          </p:spPr>
        </p:sp>
        <p:sp>
          <p:nvSpPr>
            <p:cNvPr id="25" name="TextBox 25"/>
            <p:cNvSpPr txBox="1"/>
            <p:nvPr/>
          </p:nvSpPr>
          <p:spPr>
            <a:xfrm>
              <a:off x="76200" y="57150"/>
              <a:ext cx="660400" cy="679450"/>
            </a:xfrm>
            <a:prstGeom prst="rect">
              <a:avLst/>
            </a:prstGeom>
          </p:spPr>
          <p:txBody>
            <a:bodyPr lIns="254000" tIns="254000" rIns="254000" bIns="254000" rtlCol="0" anchor="ctr"/>
            <a:lstStyle/>
            <a:p>
              <a:pPr algn="ctr">
                <a:lnSpc>
                  <a:spcPts val="1960"/>
                </a:lnSpc>
              </a:pPr>
              <a:r>
                <a:rPr lang="en-US" sz="1400">
                  <a:solidFill>
                    <a:srgbClr val="000000"/>
                  </a:solidFill>
                  <a:latin typeface="Muli Bold"/>
                </a:rPr>
                <a:t>Sao chép một</a:t>
              </a:r>
            </a:p>
            <a:p>
              <a:pPr algn="ctr">
                <a:lnSpc>
                  <a:spcPts val="1960"/>
                </a:lnSpc>
              </a:pPr>
              <a:r>
                <a:rPr lang="en-US" sz="1400">
                  <a:solidFill>
                    <a:srgbClr val="000000"/>
                  </a:solidFill>
                  <a:latin typeface="Muli Bold"/>
                </a:rPr>
                <a:t>ghi chú, kéo nó đến bảng, và viết ý tưởng của bạn.</a:t>
              </a:r>
            </a:p>
          </p:txBody>
        </p:sp>
      </p:grpSp>
      <p:grpSp>
        <p:nvGrpSpPr>
          <p:cNvPr id="26" name="Group 26"/>
          <p:cNvGrpSpPr/>
          <p:nvPr/>
        </p:nvGrpSpPr>
        <p:grpSpPr>
          <a:xfrm>
            <a:off x="1028700" y="8199209"/>
            <a:ext cx="16230600" cy="946976"/>
            <a:chOff x="0" y="0"/>
            <a:chExt cx="12244598" cy="714412"/>
          </a:xfrm>
        </p:grpSpPr>
        <p:sp>
          <p:nvSpPr>
            <p:cNvPr id="27" name="Freeform 27"/>
            <p:cNvSpPr/>
            <p:nvPr/>
          </p:nvSpPr>
          <p:spPr>
            <a:xfrm>
              <a:off x="0" y="0"/>
              <a:ext cx="12244598" cy="714412"/>
            </a:xfrm>
            <a:custGeom>
              <a:avLst/>
              <a:gdLst/>
              <a:ahLst/>
              <a:cxnLst/>
              <a:rect l="l" t="t" r="r" b="b"/>
              <a:pathLst>
                <a:path w="12244598" h="714412">
                  <a:moveTo>
                    <a:pt x="0" y="0"/>
                  </a:moveTo>
                  <a:lnTo>
                    <a:pt x="12244598" y="0"/>
                  </a:lnTo>
                  <a:lnTo>
                    <a:pt x="12244598" y="714412"/>
                  </a:lnTo>
                  <a:lnTo>
                    <a:pt x="0" y="714412"/>
                  </a:lnTo>
                  <a:close/>
                </a:path>
              </a:pathLst>
            </a:custGeom>
            <a:solidFill>
              <a:srgbClr val="F4F4F4"/>
            </a:solidFill>
            <a:ln>
              <a:noFill/>
            </a:ln>
          </p:spPr>
        </p:sp>
        <p:sp>
          <p:nvSpPr>
            <p:cNvPr id="28" name="TextBox 28"/>
            <p:cNvSpPr txBox="1"/>
            <p:nvPr/>
          </p:nvSpPr>
          <p:spPr>
            <a:xfrm>
              <a:off x="0" y="-28575"/>
              <a:ext cx="812800" cy="841375"/>
            </a:xfrm>
            <a:prstGeom prst="rect">
              <a:avLst/>
            </a:prstGeom>
          </p:spPr>
          <p:txBody>
            <a:bodyPr lIns="254000" tIns="254000" rIns="254000" bIns="254000" rtlCol="0" anchor="ctr"/>
            <a:lstStyle/>
            <a:p>
              <a:pPr>
                <a:lnSpc>
                  <a:spcPts val="2100"/>
                </a:lnSpc>
              </a:pPr>
              <a:r>
                <a:rPr lang="en-US" sz="1500">
                  <a:solidFill>
                    <a:srgbClr val="000000"/>
                  </a:solidFill>
                  <a:latin typeface="Muli Regular Bold"/>
                </a:rPr>
                <a:t>Mẹo: </a:t>
              </a:r>
              <a:r>
                <a:rPr lang="en-US" sz="1500">
                  <a:solidFill>
                    <a:srgbClr val="000000"/>
                  </a:solidFill>
                  <a:latin typeface="Muli Regular"/>
                </a:rPr>
                <a:t>Cộng tác khiến cho quá trình làm việc nhóm dễ dàng hơn! Nhấp "Chia sẻ" và mời các thành viên chung nhóm của bạn cùng điền vào đây. Sử dụng trang bảng trắng này để</a:t>
              </a:r>
            </a:p>
            <a:p>
              <a:pPr>
                <a:lnSpc>
                  <a:spcPts val="2100"/>
                </a:lnSpc>
              </a:pPr>
              <a:r>
                <a:rPr lang="en-US" sz="1500">
                  <a:solidFill>
                    <a:srgbClr val="000000"/>
                  </a:solidFill>
                  <a:latin typeface="Muli Regular"/>
                </a:rPr>
                <a:t>ghi lại các thông báo, ý tưởng, động não và các ý tưởng thú vị khác của nhóm!</a:t>
              </a:r>
            </a:p>
          </p:txBody>
        </p:sp>
      </p:grpSp>
      <p:sp>
        <p:nvSpPr>
          <p:cNvPr id="29" name="TextBox 29"/>
          <p:cNvSpPr txBox="1"/>
          <p:nvPr/>
        </p:nvSpPr>
        <p:spPr>
          <a:xfrm>
            <a:off x="1028700" y="9288706"/>
            <a:ext cx="5231327" cy="271144"/>
          </a:xfrm>
          <a:prstGeom prst="rect">
            <a:avLst/>
          </a:prstGeom>
        </p:spPr>
        <p:txBody>
          <a:bodyPr lIns="0" tIns="0" rIns="0" bIns="0" rtlCol="0" anchor="t">
            <a:spAutoFit/>
          </a:bodyPr>
          <a:lstStyle/>
          <a:p>
            <a:pPr>
              <a:lnSpc>
                <a:spcPts val="2380"/>
              </a:lnSpc>
              <a:spcBef>
                <a:spcPct val="0"/>
              </a:spcBef>
            </a:pPr>
            <a:r>
              <a:rPr lang="en-US" sz="1700" u="sng">
                <a:solidFill>
                  <a:srgbClr val="F4F4F4"/>
                </a:solidFill>
                <a:latin typeface="Muli Regular Bold"/>
                <a:hlinkClick r:id="rId6" action="ppaction://hlinksldjump"/>
              </a:rPr>
              <a:t>Quay lại Trang Chương trình</a:t>
            </a:r>
          </a:p>
        </p:txBody>
      </p:sp>
    </p:spTree>
    <p:extLst>
      <p:ext uri="{BB962C8B-B14F-4D97-AF65-F5344CB8AC3E}">
        <p14:creationId xmlns:p14="http://schemas.microsoft.com/office/powerpoint/2010/main" val="37963031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7419252" y="3560833"/>
            <a:ext cx="3523234" cy="1500320"/>
            <a:chOff x="0" y="0"/>
            <a:chExt cx="812800" cy="346119"/>
          </a:xfrm>
        </p:grpSpPr>
        <p:sp>
          <p:nvSpPr>
            <p:cNvPr id="3" name="Freeform 3"/>
            <p:cNvSpPr/>
            <p:nvPr/>
          </p:nvSpPr>
          <p:spPr>
            <a:xfrm>
              <a:off x="0" y="0"/>
              <a:ext cx="812800" cy="346119"/>
            </a:xfrm>
            <a:custGeom>
              <a:avLst/>
              <a:gdLst/>
              <a:ahLst/>
              <a:cxnLst/>
              <a:rect l="l" t="t" r="r" b="b"/>
              <a:pathLst>
                <a:path w="812800" h="346119">
                  <a:moveTo>
                    <a:pt x="131843" y="0"/>
                  </a:moveTo>
                  <a:lnTo>
                    <a:pt x="680957" y="0"/>
                  </a:lnTo>
                  <a:cubicBezTo>
                    <a:pt x="753772" y="0"/>
                    <a:pt x="812800" y="59028"/>
                    <a:pt x="812800" y="131843"/>
                  </a:cubicBezTo>
                  <a:lnTo>
                    <a:pt x="812800" y="214276"/>
                  </a:lnTo>
                  <a:cubicBezTo>
                    <a:pt x="812800" y="287091"/>
                    <a:pt x="753772" y="346119"/>
                    <a:pt x="680957" y="346119"/>
                  </a:cubicBezTo>
                  <a:lnTo>
                    <a:pt x="131843" y="346119"/>
                  </a:lnTo>
                  <a:cubicBezTo>
                    <a:pt x="59028" y="346119"/>
                    <a:pt x="0" y="287091"/>
                    <a:pt x="0" y="214276"/>
                  </a:cubicBezTo>
                  <a:lnTo>
                    <a:pt x="0" y="131843"/>
                  </a:lnTo>
                  <a:cubicBezTo>
                    <a:pt x="0" y="59028"/>
                    <a:pt x="59028" y="0"/>
                    <a:pt x="131843" y="0"/>
                  </a:cubicBezTo>
                  <a:close/>
                </a:path>
              </a:pathLst>
            </a:custGeom>
            <a:solidFill>
              <a:srgbClr val="004651"/>
            </a:solidFill>
          </p:spPr>
        </p:sp>
        <p:sp>
          <p:nvSpPr>
            <p:cNvPr id="4" name="TextBox 4"/>
            <p:cNvSpPr txBox="1"/>
            <p:nvPr/>
          </p:nvSpPr>
          <p:spPr>
            <a:xfrm>
              <a:off x="0" y="-38100"/>
              <a:ext cx="812800" cy="850900"/>
            </a:xfrm>
            <a:prstGeom prst="rect">
              <a:avLst/>
            </a:prstGeom>
          </p:spPr>
          <p:txBody>
            <a:bodyPr lIns="254000" tIns="254000" rIns="254000" bIns="254000" rtlCol="0" anchor="ctr"/>
            <a:lstStyle/>
            <a:p>
              <a:pPr algn="ctr">
                <a:lnSpc>
                  <a:spcPts val="3499"/>
                </a:lnSpc>
              </a:pPr>
              <a:r>
                <a:rPr lang="en-US" sz="2499">
                  <a:solidFill>
                    <a:srgbClr val="F4F4F4"/>
                  </a:solidFill>
                  <a:latin typeface="Muli Bold"/>
                </a:rPr>
                <a:t>Thêm chủ đề chính</a:t>
              </a:r>
            </a:p>
          </p:txBody>
        </p:sp>
      </p:grpSp>
      <p:grpSp>
        <p:nvGrpSpPr>
          <p:cNvPr id="5" name="Group 5"/>
          <p:cNvGrpSpPr/>
          <p:nvPr/>
        </p:nvGrpSpPr>
        <p:grpSpPr>
          <a:xfrm>
            <a:off x="4397126" y="3751552"/>
            <a:ext cx="1996547" cy="1090322"/>
            <a:chOff x="0" y="0"/>
            <a:chExt cx="975130" cy="532522"/>
          </a:xfrm>
        </p:grpSpPr>
        <p:sp>
          <p:nvSpPr>
            <p:cNvPr id="6" name="Freeform 6"/>
            <p:cNvSpPr/>
            <p:nvPr/>
          </p:nvSpPr>
          <p:spPr>
            <a:xfrm>
              <a:off x="0" y="0"/>
              <a:ext cx="975130" cy="532522"/>
            </a:xfrm>
            <a:custGeom>
              <a:avLst/>
              <a:gdLst/>
              <a:ahLst/>
              <a:cxnLst/>
              <a:rect l="l" t="t" r="r" b="b"/>
              <a:pathLst>
                <a:path w="975130" h="532522">
                  <a:moveTo>
                    <a:pt x="0" y="0"/>
                  </a:moveTo>
                  <a:lnTo>
                    <a:pt x="975130" y="0"/>
                  </a:lnTo>
                  <a:lnTo>
                    <a:pt x="975130" y="532522"/>
                  </a:lnTo>
                  <a:lnTo>
                    <a:pt x="0" y="532522"/>
                  </a:lnTo>
                  <a:close/>
                </a:path>
              </a:pathLst>
            </a:custGeom>
            <a:solidFill>
              <a:srgbClr val="00A181"/>
            </a:solidFill>
          </p:spPr>
        </p:sp>
        <p:sp>
          <p:nvSpPr>
            <p:cNvPr id="7" name="TextBox 7"/>
            <p:cNvSpPr txBox="1"/>
            <p:nvPr/>
          </p:nvSpPr>
          <p:spPr>
            <a:xfrm>
              <a:off x="0" y="-28575"/>
              <a:ext cx="812800" cy="841375"/>
            </a:xfrm>
            <a:prstGeom prst="rect">
              <a:avLst/>
            </a:prstGeom>
          </p:spPr>
          <p:txBody>
            <a:bodyPr lIns="254000" tIns="254000" rIns="254000" bIns="254000" rtlCol="0" anchor="ctr"/>
            <a:lstStyle/>
            <a:p>
              <a:pPr algn="ctr">
                <a:lnSpc>
                  <a:spcPts val="2100"/>
                </a:lnSpc>
              </a:pPr>
              <a:r>
                <a:rPr lang="en-US" sz="1500">
                  <a:solidFill>
                    <a:srgbClr val="F4F4F4"/>
                  </a:solidFill>
                  <a:latin typeface="Muli Bold"/>
                </a:rPr>
                <a:t>Thêm ý tưởng</a:t>
              </a:r>
            </a:p>
            <a:p>
              <a:pPr algn="ctr">
                <a:lnSpc>
                  <a:spcPts val="2100"/>
                </a:lnSpc>
              </a:pPr>
              <a:r>
                <a:rPr lang="en-US" sz="1500">
                  <a:solidFill>
                    <a:srgbClr val="F4F4F4"/>
                  </a:solidFill>
                  <a:latin typeface="Muli Bold"/>
                </a:rPr>
                <a:t>liên quan</a:t>
              </a:r>
            </a:p>
          </p:txBody>
        </p:sp>
      </p:grpSp>
      <p:grpSp>
        <p:nvGrpSpPr>
          <p:cNvPr id="8" name="Group 8"/>
          <p:cNvGrpSpPr/>
          <p:nvPr/>
        </p:nvGrpSpPr>
        <p:grpSpPr>
          <a:xfrm>
            <a:off x="8204858" y="1692349"/>
            <a:ext cx="1980596" cy="1090322"/>
            <a:chOff x="0" y="0"/>
            <a:chExt cx="967339" cy="532522"/>
          </a:xfrm>
        </p:grpSpPr>
        <p:sp>
          <p:nvSpPr>
            <p:cNvPr id="9" name="Freeform 9"/>
            <p:cNvSpPr/>
            <p:nvPr/>
          </p:nvSpPr>
          <p:spPr>
            <a:xfrm>
              <a:off x="0" y="0"/>
              <a:ext cx="967339" cy="532522"/>
            </a:xfrm>
            <a:custGeom>
              <a:avLst/>
              <a:gdLst/>
              <a:ahLst/>
              <a:cxnLst/>
              <a:rect l="l" t="t" r="r" b="b"/>
              <a:pathLst>
                <a:path w="967339" h="532522">
                  <a:moveTo>
                    <a:pt x="0" y="0"/>
                  </a:moveTo>
                  <a:lnTo>
                    <a:pt x="967339" y="0"/>
                  </a:lnTo>
                  <a:lnTo>
                    <a:pt x="967339" y="532522"/>
                  </a:lnTo>
                  <a:lnTo>
                    <a:pt x="0" y="532522"/>
                  </a:lnTo>
                  <a:close/>
                </a:path>
              </a:pathLst>
            </a:custGeom>
            <a:solidFill>
              <a:srgbClr val="00A181"/>
            </a:solidFill>
          </p:spPr>
        </p:sp>
        <p:sp>
          <p:nvSpPr>
            <p:cNvPr id="10" name="TextBox 10"/>
            <p:cNvSpPr txBox="1"/>
            <p:nvPr/>
          </p:nvSpPr>
          <p:spPr>
            <a:xfrm>
              <a:off x="0" y="-28575"/>
              <a:ext cx="812800" cy="841375"/>
            </a:xfrm>
            <a:prstGeom prst="rect">
              <a:avLst/>
            </a:prstGeom>
          </p:spPr>
          <p:txBody>
            <a:bodyPr lIns="254000" tIns="254000" rIns="254000" bIns="254000" rtlCol="0" anchor="ctr"/>
            <a:lstStyle/>
            <a:p>
              <a:pPr algn="ctr">
                <a:lnSpc>
                  <a:spcPts val="2100"/>
                </a:lnSpc>
              </a:pPr>
              <a:r>
                <a:rPr lang="en-US" sz="1500">
                  <a:solidFill>
                    <a:srgbClr val="F4F4F4"/>
                  </a:solidFill>
                  <a:latin typeface="Muli Bold"/>
                </a:rPr>
                <a:t>Thêm ý tưởng</a:t>
              </a:r>
            </a:p>
            <a:p>
              <a:pPr algn="ctr">
                <a:lnSpc>
                  <a:spcPts val="2100"/>
                </a:lnSpc>
              </a:pPr>
              <a:r>
                <a:rPr lang="en-US" sz="1500">
                  <a:solidFill>
                    <a:srgbClr val="F4F4F4"/>
                  </a:solidFill>
                  <a:latin typeface="Muli Bold"/>
                </a:rPr>
                <a:t>liên quan</a:t>
              </a:r>
            </a:p>
          </p:txBody>
        </p:sp>
      </p:grpSp>
      <p:grpSp>
        <p:nvGrpSpPr>
          <p:cNvPr id="11" name="Group 11"/>
          <p:cNvGrpSpPr/>
          <p:nvPr/>
        </p:nvGrpSpPr>
        <p:grpSpPr>
          <a:xfrm>
            <a:off x="8175008" y="6561504"/>
            <a:ext cx="1985329" cy="1090322"/>
            <a:chOff x="0" y="0"/>
            <a:chExt cx="969651" cy="532522"/>
          </a:xfrm>
        </p:grpSpPr>
        <p:sp>
          <p:nvSpPr>
            <p:cNvPr id="12" name="Freeform 12"/>
            <p:cNvSpPr/>
            <p:nvPr/>
          </p:nvSpPr>
          <p:spPr>
            <a:xfrm>
              <a:off x="0" y="0"/>
              <a:ext cx="969651" cy="532522"/>
            </a:xfrm>
            <a:custGeom>
              <a:avLst/>
              <a:gdLst/>
              <a:ahLst/>
              <a:cxnLst/>
              <a:rect l="l" t="t" r="r" b="b"/>
              <a:pathLst>
                <a:path w="969651" h="532522">
                  <a:moveTo>
                    <a:pt x="0" y="0"/>
                  </a:moveTo>
                  <a:lnTo>
                    <a:pt x="969651" y="0"/>
                  </a:lnTo>
                  <a:lnTo>
                    <a:pt x="969651" y="532522"/>
                  </a:lnTo>
                  <a:lnTo>
                    <a:pt x="0" y="532522"/>
                  </a:lnTo>
                  <a:close/>
                </a:path>
              </a:pathLst>
            </a:custGeom>
            <a:solidFill>
              <a:srgbClr val="00A181"/>
            </a:solidFill>
          </p:spPr>
        </p:sp>
        <p:sp>
          <p:nvSpPr>
            <p:cNvPr id="13" name="TextBox 13"/>
            <p:cNvSpPr txBox="1"/>
            <p:nvPr/>
          </p:nvSpPr>
          <p:spPr>
            <a:xfrm>
              <a:off x="0" y="-28575"/>
              <a:ext cx="812800" cy="841375"/>
            </a:xfrm>
            <a:prstGeom prst="rect">
              <a:avLst/>
            </a:prstGeom>
          </p:spPr>
          <p:txBody>
            <a:bodyPr lIns="254000" tIns="254000" rIns="254000" bIns="254000" rtlCol="0" anchor="ctr"/>
            <a:lstStyle/>
            <a:p>
              <a:pPr algn="ctr">
                <a:lnSpc>
                  <a:spcPts val="2100"/>
                </a:lnSpc>
              </a:pPr>
              <a:r>
                <a:rPr lang="en-US" sz="1500">
                  <a:solidFill>
                    <a:srgbClr val="F4F4F4"/>
                  </a:solidFill>
                  <a:latin typeface="Muli Bold"/>
                </a:rPr>
                <a:t>Thêm ý tưởng</a:t>
              </a:r>
            </a:p>
            <a:p>
              <a:pPr algn="ctr">
                <a:lnSpc>
                  <a:spcPts val="2100"/>
                </a:lnSpc>
              </a:pPr>
              <a:r>
                <a:rPr lang="en-US" sz="1500">
                  <a:solidFill>
                    <a:srgbClr val="F4F4F4"/>
                  </a:solidFill>
                  <a:latin typeface="Muli Bold"/>
                </a:rPr>
                <a:t>liên quan</a:t>
              </a:r>
            </a:p>
          </p:txBody>
        </p:sp>
      </p:grpSp>
      <p:grpSp>
        <p:nvGrpSpPr>
          <p:cNvPr id="14" name="Group 14"/>
          <p:cNvGrpSpPr/>
          <p:nvPr/>
        </p:nvGrpSpPr>
        <p:grpSpPr>
          <a:xfrm>
            <a:off x="12148814" y="4530001"/>
            <a:ext cx="1879409" cy="1090322"/>
            <a:chOff x="0" y="0"/>
            <a:chExt cx="917919" cy="532522"/>
          </a:xfrm>
        </p:grpSpPr>
        <p:sp>
          <p:nvSpPr>
            <p:cNvPr id="15" name="Freeform 15"/>
            <p:cNvSpPr/>
            <p:nvPr/>
          </p:nvSpPr>
          <p:spPr>
            <a:xfrm>
              <a:off x="0" y="0"/>
              <a:ext cx="917918" cy="532522"/>
            </a:xfrm>
            <a:custGeom>
              <a:avLst/>
              <a:gdLst/>
              <a:ahLst/>
              <a:cxnLst/>
              <a:rect l="l" t="t" r="r" b="b"/>
              <a:pathLst>
                <a:path w="917918" h="532522">
                  <a:moveTo>
                    <a:pt x="0" y="0"/>
                  </a:moveTo>
                  <a:lnTo>
                    <a:pt x="917918" y="0"/>
                  </a:lnTo>
                  <a:lnTo>
                    <a:pt x="917918" y="532522"/>
                  </a:lnTo>
                  <a:lnTo>
                    <a:pt x="0" y="532522"/>
                  </a:lnTo>
                  <a:close/>
                </a:path>
              </a:pathLst>
            </a:custGeom>
            <a:solidFill>
              <a:srgbClr val="00A181"/>
            </a:solidFill>
          </p:spPr>
        </p:sp>
        <p:sp>
          <p:nvSpPr>
            <p:cNvPr id="16" name="TextBox 16"/>
            <p:cNvSpPr txBox="1"/>
            <p:nvPr/>
          </p:nvSpPr>
          <p:spPr>
            <a:xfrm>
              <a:off x="0" y="-28575"/>
              <a:ext cx="812800" cy="841375"/>
            </a:xfrm>
            <a:prstGeom prst="rect">
              <a:avLst/>
            </a:prstGeom>
          </p:spPr>
          <p:txBody>
            <a:bodyPr lIns="254000" tIns="254000" rIns="254000" bIns="254000" rtlCol="0" anchor="ctr"/>
            <a:lstStyle/>
            <a:p>
              <a:pPr algn="ctr">
                <a:lnSpc>
                  <a:spcPts val="2100"/>
                </a:lnSpc>
              </a:pPr>
              <a:r>
                <a:rPr lang="en-US" sz="1500">
                  <a:solidFill>
                    <a:srgbClr val="F4F4F4"/>
                  </a:solidFill>
                  <a:latin typeface="Muli Bold"/>
                </a:rPr>
                <a:t>Thêm ý tưởng</a:t>
              </a:r>
            </a:p>
            <a:p>
              <a:pPr algn="ctr">
                <a:lnSpc>
                  <a:spcPts val="2100"/>
                </a:lnSpc>
              </a:pPr>
              <a:r>
                <a:rPr lang="en-US" sz="1500">
                  <a:solidFill>
                    <a:srgbClr val="F4F4F4"/>
                  </a:solidFill>
                  <a:latin typeface="Muli Bold"/>
                </a:rPr>
                <a:t>liên quan</a:t>
              </a:r>
            </a:p>
          </p:txBody>
        </p:sp>
      </p:grpSp>
      <p:sp>
        <p:nvSpPr>
          <p:cNvPr id="17" name="AutoShape 17"/>
          <p:cNvSpPr/>
          <p:nvPr/>
        </p:nvSpPr>
        <p:spPr>
          <a:xfrm>
            <a:off x="10831650" y="4678790"/>
            <a:ext cx="1427999" cy="28575"/>
          </a:xfrm>
          <a:prstGeom prst="line">
            <a:avLst/>
          </a:prstGeom>
          <a:ln w="28575" cap="rnd">
            <a:solidFill>
              <a:srgbClr val="000000"/>
            </a:solidFill>
            <a:prstDash val="solid"/>
            <a:headEnd type="none" w="sm" len="sm"/>
            <a:tailEnd type="triangle" w="lg" len="med"/>
          </a:ln>
        </p:spPr>
      </p:sp>
      <p:sp>
        <p:nvSpPr>
          <p:cNvPr id="18" name="AutoShape 18"/>
          <p:cNvSpPr/>
          <p:nvPr/>
        </p:nvSpPr>
        <p:spPr>
          <a:xfrm>
            <a:off x="6393623" y="4289566"/>
            <a:ext cx="1025679" cy="28575"/>
          </a:xfrm>
          <a:prstGeom prst="line">
            <a:avLst/>
          </a:prstGeom>
          <a:ln w="28575" cap="rnd">
            <a:solidFill>
              <a:srgbClr val="000000"/>
            </a:solidFill>
            <a:prstDash val="solid"/>
            <a:headEnd type="none" w="sm" len="sm"/>
            <a:tailEnd type="triangle" w="lg" len="med"/>
          </a:ln>
        </p:spPr>
      </p:sp>
      <p:sp>
        <p:nvSpPr>
          <p:cNvPr id="19" name="AutoShape 19"/>
          <p:cNvSpPr/>
          <p:nvPr/>
        </p:nvSpPr>
        <p:spPr>
          <a:xfrm>
            <a:off x="8798865" y="3157464"/>
            <a:ext cx="778294" cy="28575"/>
          </a:xfrm>
          <a:prstGeom prst="line">
            <a:avLst/>
          </a:prstGeom>
          <a:ln w="28575" cap="rnd">
            <a:solidFill>
              <a:srgbClr val="000000"/>
            </a:solidFill>
            <a:prstDash val="solid"/>
            <a:headEnd type="none" w="sm" len="sm"/>
            <a:tailEnd type="triangle" w="lg" len="med"/>
          </a:ln>
        </p:spPr>
      </p:sp>
      <p:sp>
        <p:nvSpPr>
          <p:cNvPr id="20" name="AutoShape 20"/>
          <p:cNvSpPr/>
          <p:nvPr/>
        </p:nvSpPr>
        <p:spPr>
          <a:xfrm>
            <a:off x="8424066" y="5797041"/>
            <a:ext cx="1500410" cy="28575"/>
          </a:xfrm>
          <a:prstGeom prst="line">
            <a:avLst/>
          </a:prstGeom>
          <a:ln w="28575" cap="rnd">
            <a:solidFill>
              <a:srgbClr val="000000"/>
            </a:solidFill>
            <a:prstDash val="solid"/>
            <a:headEnd type="none" w="sm" len="sm"/>
            <a:tailEnd type="triangle" w="lg" len="med"/>
          </a:ln>
        </p:spPr>
      </p:sp>
      <p:grpSp>
        <p:nvGrpSpPr>
          <p:cNvPr id="21" name="Group 21"/>
          <p:cNvGrpSpPr/>
          <p:nvPr/>
        </p:nvGrpSpPr>
        <p:grpSpPr>
          <a:xfrm>
            <a:off x="11755964" y="1028700"/>
            <a:ext cx="2272258" cy="895485"/>
            <a:chOff x="0" y="0"/>
            <a:chExt cx="1109790" cy="437362"/>
          </a:xfrm>
        </p:grpSpPr>
        <p:sp>
          <p:nvSpPr>
            <p:cNvPr id="22" name="Freeform 22"/>
            <p:cNvSpPr/>
            <p:nvPr/>
          </p:nvSpPr>
          <p:spPr>
            <a:xfrm>
              <a:off x="0" y="0"/>
              <a:ext cx="1109790" cy="437362"/>
            </a:xfrm>
            <a:custGeom>
              <a:avLst/>
              <a:gdLst/>
              <a:ahLst/>
              <a:cxnLst/>
              <a:rect l="l" t="t" r="r" b="b"/>
              <a:pathLst>
                <a:path w="1109790" h="437362">
                  <a:moveTo>
                    <a:pt x="0" y="0"/>
                  </a:moveTo>
                  <a:lnTo>
                    <a:pt x="1109790" y="0"/>
                  </a:lnTo>
                  <a:lnTo>
                    <a:pt x="1109790" y="437362"/>
                  </a:lnTo>
                  <a:lnTo>
                    <a:pt x="0" y="437362"/>
                  </a:lnTo>
                  <a:close/>
                </a:path>
              </a:pathLst>
            </a:custGeom>
            <a:solidFill>
              <a:srgbClr val="A4E473"/>
            </a:solidFill>
          </p:spPr>
        </p:sp>
        <p:sp>
          <p:nvSpPr>
            <p:cNvPr id="23" name="TextBox 23"/>
            <p:cNvSpPr txBox="1"/>
            <p:nvPr/>
          </p:nvSpPr>
          <p:spPr>
            <a:xfrm>
              <a:off x="0" y="-28575"/>
              <a:ext cx="812800" cy="841375"/>
            </a:xfrm>
            <a:prstGeom prst="rect">
              <a:avLst/>
            </a:prstGeom>
          </p:spPr>
          <p:txBody>
            <a:bodyPr lIns="254000" tIns="254000" rIns="254000" bIns="254000" rtlCol="0" anchor="ctr"/>
            <a:lstStyle/>
            <a:p>
              <a:pPr algn="ctr">
                <a:lnSpc>
                  <a:spcPts val="2100"/>
                </a:lnSpc>
              </a:pPr>
              <a:r>
                <a:rPr lang="en-US" sz="1500">
                  <a:solidFill>
                    <a:srgbClr val="000000"/>
                  </a:solidFill>
                  <a:latin typeface="Muli Bold"/>
                </a:rPr>
                <a:t>Thêm ý tưởng phụ</a:t>
              </a:r>
            </a:p>
          </p:txBody>
        </p:sp>
      </p:grpSp>
      <p:sp>
        <p:nvSpPr>
          <p:cNvPr id="24" name="AutoShape 24"/>
          <p:cNvSpPr/>
          <p:nvPr/>
        </p:nvSpPr>
        <p:spPr>
          <a:xfrm>
            <a:off x="10098108" y="1842688"/>
            <a:ext cx="1745201" cy="28575"/>
          </a:xfrm>
          <a:prstGeom prst="line">
            <a:avLst/>
          </a:prstGeom>
          <a:ln w="28575" cap="rnd">
            <a:solidFill>
              <a:srgbClr val="000000"/>
            </a:solidFill>
            <a:prstDash val="solid"/>
            <a:headEnd type="none" w="sm" len="sm"/>
            <a:tailEnd type="triangle" w="lg" len="med"/>
          </a:ln>
        </p:spPr>
      </p:sp>
      <p:grpSp>
        <p:nvGrpSpPr>
          <p:cNvPr id="25" name="Group 25"/>
          <p:cNvGrpSpPr/>
          <p:nvPr/>
        </p:nvGrpSpPr>
        <p:grpSpPr>
          <a:xfrm>
            <a:off x="11755964" y="2665479"/>
            <a:ext cx="2272258" cy="895485"/>
            <a:chOff x="0" y="0"/>
            <a:chExt cx="1109790" cy="437362"/>
          </a:xfrm>
        </p:grpSpPr>
        <p:sp>
          <p:nvSpPr>
            <p:cNvPr id="26" name="Freeform 26"/>
            <p:cNvSpPr/>
            <p:nvPr/>
          </p:nvSpPr>
          <p:spPr>
            <a:xfrm>
              <a:off x="0" y="0"/>
              <a:ext cx="1109790" cy="437362"/>
            </a:xfrm>
            <a:custGeom>
              <a:avLst/>
              <a:gdLst/>
              <a:ahLst/>
              <a:cxnLst/>
              <a:rect l="l" t="t" r="r" b="b"/>
              <a:pathLst>
                <a:path w="1109790" h="437362">
                  <a:moveTo>
                    <a:pt x="0" y="0"/>
                  </a:moveTo>
                  <a:lnTo>
                    <a:pt x="1109790" y="0"/>
                  </a:lnTo>
                  <a:lnTo>
                    <a:pt x="1109790" y="437362"/>
                  </a:lnTo>
                  <a:lnTo>
                    <a:pt x="0" y="437362"/>
                  </a:lnTo>
                  <a:close/>
                </a:path>
              </a:pathLst>
            </a:custGeom>
            <a:solidFill>
              <a:srgbClr val="A4E473"/>
            </a:solidFill>
          </p:spPr>
        </p:sp>
        <p:sp>
          <p:nvSpPr>
            <p:cNvPr id="27" name="TextBox 27"/>
            <p:cNvSpPr txBox="1"/>
            <p:nvPr/>
          </p:nvSpPr>
          <p:spPr>
            <a:xfrm>
              <a:off x="0" y="-28575"/>
              <a:ext cx="812800" cy="841375"/>
            </a:xfrm>
            <a:prstGeom prst="rect">
              <a:avLst/>
            </a:prstGeom>
          </p:spPr>
          <p:txBody>
            <a:bodyPr lIns="254000" tIns="254000" rIns="254000" bIns="254000" rtlCol="0" anchor="ctr"/>
            <a:lstStyle/>
            <a:p>
              <a:pPr algn="ctr">
                <a:lnSpc>
                  <a:spcPts val="2100"/>
                </a:lnSpc>
              </a:pPr>
              <a:r>
                <a:rPr lang="en-US" sz="1500">
                  <a:solidFill>
                    <a:srgbClr val="000000"/>
                  </a:solidFill>
                  <a:latin typeface="Muli Bold"/>
                </a:rPr>
                <a:t>Thêm ý tưởng phụ</a:t>
              </a:r>
            </a:p>
          </p:txBody>
        </p:sp>
      </p:grpSp>
      <p:sp>
        <p:nvSpPr>
          <p:cNvPr id="28" name="AutoShape 28"/>
          <p:cNvSpPr/>
          <p:nvPr/>
        </p:nvSpPr>
        <p:spPr>
          <a:xfrm>
            <a:off x="10071630" y="2661078"/>
            <a:ext cx="1798158" cy="28575"/>
          </a:xfrm>
          <a:prstGeom prst="line">
            <a:avLst/>
          </a:prstGeom>
          <a:ln w="28575" cap="rnd">
            <a:solidFill>
              <a:srgbClr val="000000"/>
            </a:solidFill>
            <a:prstDash val="solid"/>
            <a:headEnd type="none" w="sm" len="sm"/>
            <a:tailEnd type="triangle" w="lg" len="med"/>
          </a:ln>
        </p:spPr>
      </p:sp>
      <p:grpSp>
        <p:nvGrpSpPr>
          <p:cNvPr id="29" name="Group 29"/>
          <p:cNvGrpSpPr/>
          <p:nvPr/>
        </p:nvGrpSpPr>
        <p:grpSpPr>
          <a:xfrm>
            <a:off x="14987042" y="1614900"/>
            <a:ext cx="2272258" cy="946976"/>
            <a:chOff x="0" y="0"/>
            <a:chExt cx="1109790" cy="462511"/>
          </a:xfrm>
        </p:grpSpPr>
        <p:sp>
          <p:nvSpPr>
            <p:cNvPr id="30" name="Freeform 30"/>
            <p:cNvSpPr/>
            <p:nvPr/>
          </p:nvSpPr>
          <p:spPr>
            <a:xfrm>
              <a:off x="0" y="0"/>
              <a:ext cx="1109790" cy="462511"/>
            </a:xfrm>
            <a:custGeom>
              <a:avLst/>
              <a:gdLst/>
              <a:ahLst/>
              <a:cxnLst/>
              <a:rect l="l" t="t" r="r" b="b"/>
              <a:pathLst>
                <a:path w="1109790" h="462511">
                  <a:moveTo>
                    <a:pt x="0" y="0"/>
                  </a:moveTo>
                  <a:lnTo>
                    <a:pt x="1109790" y="0"/>
                  </a:lnTo>
                  <a:lnTo>
                    <a:pt x="1109790" y="462511"/>
                  </a:lnTo>
                  <a:lnTo>
                    <a:pt x="0" y="462511"/>
                  </a:lnTo>
                  <a:close/>
                </a:path>
              </a:pathLst>
            </a:custGeom>
            <a:solidFill>
              <a:srgbClr val="F2EF12"/>
            </a:solidFill>
          </p:spPr>
        </p:sp>
        <p:sp>
          <p:nvSpPr>
            <p:cNvPr id="31" name="TextBox 31"/>
            <p:cNvSpPr txBox="1"/>
            <p:nvPr/>
          </p:nvSpPr>
          <p:spPr>
            <a:xfrm>
              <a:off x="0" y="-28575"/>
              <a:ext cx="812800" cy="841375"/>
            </a:xfrm>
            <a:prstGeom prst="rect">
              <a:avLst/>
            </a:prstGeom>
          </p:spPr>
          <p:txBody>
            <a:bodyPr lIns="254000" tIns="254000" rIns="254000" bIns="254000" rtlCol="0" anchor="ctr"/>
            <a:lstStyle/>
            <a:p>
              <a:pPr algn="ctr">
                <a:lnSpc>
                  <a:spcPts val="2100"/>
                </a:lnSpc>
              </a:pPr>
              <a:r>
                <a:rPr lang="en-US" sz="1500">
                  <a:solidFill>
                    <a:srgbClr val="000000"/>
                  </a:solidFill>
                  <a:latin typeface="Muli Bold"/>
                </a:rPr>
                <a:t>Thêm ý tưởng</a:t>
              </a:r>
            </a:p>
            <a:p>
              <a:pPr algn="ctr">
                <a:lnSpc>
                  <a:spcPts val="2100"/>
                </a:lnSpc>
              </a:pPr>
              <a:r>
                <a:rPr lang="en-US" sz="1500">
                  <a:solidFill>
                    <a:srgbClr val="000000"/>
                  </a:solidFill>
                  <a:latin typeface="Muli Bold"/>
                </a:rPr>
                <a:t>phụ hơn nữa</a:t>
              </a:r>
            </a:p>
          </p:txBody>
        </p:sp>
      </p:grpSp>
      <p:grpSp>
        <p:nvGrpSpPr>
          <p:cNvPr id="32" name="Group 32"/>
          <p:cNvGrpSpPr/>
          <p:nvPr/>
        </p:nvGrpSpPr>
        <p:grpSpPr>
          <a:xfrm>
            <a:off x="14987042" y="3560963"/>
            <a:ext cx="2272258" cy="946976"/>
            <a:chOff x="0" y="0"/>
            <a:chExt cx="1109790" cy="462511"/>
          </a:xfrm>
        </p:grpSpPr>
        <p:sp>
          <p:nvSpPr>
            <p:cNvPr id="33" name="Freeform 33"/>
            <p:cNvSpPr/>
            <p:nvPr/>
          </p:nvSpPr>
          <p:spPr>
            <a:xfrm>
              <a:off x="0" y="0"/>
              <a:ext cx="1109790" cy="462511"/>
            </a:xfrm>
            <a:custGeom>
              <a:avLst/>
              <a:gdLst/>
              <a:ahLst/>
              <a:cxnLst/>
              <a:rect l="l" t="t" r="r" b="b"/>
              <a:pathLst>
                <a:path w="1109790" h="462511">
                  <a:moveTo>
                    <a:pt x="0" y="0"/>
                  </a:moveTo>
                  <a:lnTo>
                    <a:pt x="1109790" y="0"/>
                  </a:lnTo>
                  <a:lnTo>
                    <a:pt x="1109790" y="462511"/>
                  </a:lnTo>
                  <a:lnTo>
                    <a:pt x="0" y="462511"/>
                  </a:lnTo>
                  <a:close/>
                </a:path>
              </a:pathLst>
            </a:custGeom>
            <a:solidFill>
              <a:srgbClr val="F2EF12"/>
            </a:solidFill>
          </p:spPr>
        </p:sp>
        <p:sp>
          <p:nvSpPr>
            <p:cNvPr id="34" name="TextBox 34"/>
            <p:cNvSpPr txBox="1"/>
            <p:nvPr/>
          </p:nvSpPr>
          <p:spPr>
            <a:xfrm>
              <a:off x="0" y="-28575"/>
              <a:ext cx="812800" cy="841375"/>
            </a:xfrm>
            <a:prstGeom prst="rect">
              <a:avLst/>
            </a:prstGeom>
          </p:spPr>
          <p:txBody>
            <a:bodyPr lIns="254000" tIns="254000" rIns="254000" bIns="254000" rtlCol="0" anchor="ctr"/>
            <a:lstStyle/>
            <a:p>
              <a:pPr algn="ctr">
                <a:lnSpc>
                  <a:spcPts val="2100"/>
                </a:lnSpc>
              </a:pPr>
              <a:r>
                <a:rPr lang="en-US" sz="1500">
                  <a:solidFill>
                    <a:srgbClr val="000000"/>
                  </a:solidFill>
                  <a:latin typeface="Muli Bold"/>
                </a:rPr>
                <a:t>Thêm ý tưởng</a:t>
              </a:r>
            </a:p>
            <a:p>
              <a:pPr algn="ctr">
                <a:lnSpc>
                  <a:spcPts val="2100"/>
                </a:lnSpc>
              </a:pPr>
              <a:r>
                <a:rPr lang="en-US" sz="1500">
                  <a:solidFill>
                    <a:srgbClr val="000000"/>
                  </a:solidFill>
                  <a:latin typeface="Muli Bold"/>
                </a:rPr>
                <a:t>phụ hơn nữa</a:t>
              </a:r>
            </a:p>
          </p:txBody>
        </p:sp>
      </p:grpSp>
      <p:sp>
        <p:nvSpPr>
          <p:cNvPr id="35" name="AutoShape 35"/>
          <p:cNvSpPr/>
          <p:nvPr/>
        </p:nvSpPr>
        <p:spPr>
          <a:xfrm>
            <a:off x="13805917" y="2586517"/>
            <a:ext cx="1403431" cy="28575"/>
          </a:xfrm>
          <a:prstGeom prst="line">
            <a:avLst/>
          </a:prstGeom>
          <a:ln w="28575" cap="rnd">
            <a:solidFill>
              <a:srgbClr val="000000"/>
            </a:solidFill>
            <a:prstDash val="solid"/>
            <a:headEnd type="none" w="sm" len="sm"/>
            <a:tailEnd type="triangle" w="lg" len="med"/>
          </a:ln>
        </p:spPr>
      </p:sp>
      <p:sp>
        <p:nvSpPr>
          <p:cNvPr id="36" name="AutoShape 36"/>
          <p:cNvSpPr/>
          <p:nvPr/>
        </p:nvSpPr>
        <p:spPr>
          <a:xfrm>
            <a:off x="13842801" y="3559549"/>
            <a:ext cx="1329661" cy="28575"/>
          </a:xfrm>
          <a:prstGeom prst="line">
            <a:avLst/>
          </a:prstGeom>
          <a:ln w="28575" cap="rnd">
            <a:solidFill>
              <a:srgbClr val="000000"/>
            </a:solidFill>
            <a:prstDash val="solid"/>
            <a:headEnd type="none" w="sm" len="sm"/>
            <a:tailEnd type="triangle" w="lg" len="med"/>
          </a:ln>
        </p:spPr>
      </p:sp>
      <p:grpSp>
        <p:nvGrpSpPr>
          <p:cNvPr id="37" name="Group 37"/>
          <p:cNvGrpSpPr/>
          <p:nvPr/>
        </p:nvGrpSpPr>
        <p:grpSpPr>
          <a:xfrm>
            <a:off x="4386273" y="6627615"/>
            <a:ext cx="2272258" cy="895485"/>
            <a:chOff x="0" y="0"/>
            <a:chExt cx="1109790" cy="437362"/>
          </a:xfrm>
        </p:grpSpPr>
        <p:sp>
          <p:nvSpPr>
            <p:cNvPr id="38" name="Freeform 38"/>
            <p:cNvSpPr/>
            <p:nvPr/>
          </p:nvSpPr>
          <p:spPr>
            <a:xfrm>
              <a:off x="0" y="0"/>
              <a:ext cx="1109790" cy="437362"/>
            </a:xfrm>
            <a:custGeom>
              <a:avLst/>
              <a:gdLst/>
              <a:ahLst/>
              <a:cxnLst/>
              <a:rect l="l" t="t" r="r" b="b"/>
              <a:pathLst>
                <a:path w="1109790" h="437362">
                  <a:moveTo>
                    <a:pt x="0" y="0"/>
                  </a:moveTo>
                  <a:lnTo>
                    <a:pt x="1109790" y="0"/>
                  </a:lnTo>
                  <a:lnTo>
                    <a:pt x="1109790" y="437362"/>
                  </a:lnTo>
                  <a:lnTo>
                    <a:pt x="0" y="437362"/>
                  </a:lnTo>
                  <a:close/>
                </a:path>
              </a:pathLst>
            </a:custGeom>
            <a:solidFill>
              <a:srgbClr val="A4E473"/>
            </a:solidFill>
          </p:spPr>
        </p:sp>
        <p:sp>
          <p:nvSpPr>
            <p:cNvPr id="39" name="TextBox 39"/>
            <p:cNvSpPr txBox="1"/>
            <p:nvPr/>
          </p:nvSpPr>
          <p:spPr>
            <a:xfrm>
              <a:off x="0" y="-28575"/>
              <a:ext cx="812800" cy="841375"/>
            </a:xfrm>
            <a:prstGeom prst="rect">
              <a:avLst/>
            </a:prstGeom>
          </p:spPr>
          <p:txBody>
            <a:bodyPr lIns="254000" tIns="254000" rIns="254000" bIns="254000" rtlCol="0" anchor="ctr"/>
            <a:lstStyle/>
            <a:p>
              <a:pPr algn="ctr">
                <a:lnSpc>
                  <a:spcPts val="2100"/>
                </a:lnSpc>
              </a:pPr>
              <a:r>
                <a:rPr lang="en-US" sz="1500">
                  <a:solidFill>
                    <a:srgbClr val="000000"/>
                  </a:solidFill>
                  <a:latin typeface="Muli Bold"/>
                </a:rPr>
                <a:t>Thêm ý tưởng phụ</a:t>
              </a:r>
            </a:p>
          </p:txBody>
        </p:sp>
      </p:grpSp>
      <p:sp>
        <p:nvSpPr>
          <p:cNvPr id="40" name="AutoShape 40"/>
          <p:cNvSpPr/>
          <p:nvPr/>
        </p:nvSpPr>
        <p:spPr>
          <a:xfrm>
            <a:off x="6658370" y="7076724"/>
            <a:ext cx="1516800" cy="28575"/>
          </a:xfrm>
          <a:prstGeom prst="line">
            <a:avLst/>
          </a:prstGeom>
          <a:ln w="28575" cap="rnd">
            <a:solidFill>
              <a:srgbClr val="000000"/>
            </a:solidFill>
            <a:prstDash val="solid"/>
            <a:headEnd type="none" w="sm" len="sm"/>
            <a:tailEnd type="triangle" w="lg" len="med"/>
          </a:ln>
        </p:spPr>
      </p:sp>
      <p:grpSp>
        <p:nvGrpSpPr>
          <p:cNvPr id="41" name="Group 41"/>
          <p:cNvGrpSpPr/>
          <p:nvPr/>
        </p:nvGrpSpPr>
        <p:grpSpPr>
          <a:xfrm>
            <a:off x="5325744" y="8067744"/>
            <a:ext cx="2272258" cy="895485"/>
            <a:chOff x="0" y="0"/>
            <a:chExt cx="1109790" cy="437362"/>
          </a:xfrm>
        </p:grpSpPr>
        <p:sp>
          <p:nvSpPr>
            <p:cNvPr id="42" name="Freeform 42"/>
            <p:cNvSpPr/>
            <p:nvPr/>
          </p:nvSpPr>
          <p:spPr>
            <a:xfrm>
              <a:off x="0" y="0"/>
              <a:ext cx="1109790" cy="437362"/>
            </a:xfrm>
            <a:custGeom>
              <a:avLst/>
              <a:gdLst/>
              <a:ahLst/>
              <a:cxnLst/>
              <a:rect l="l" t="t" r="r" b="b"/>
              <a:pathLst>
                <a:path w="1109790" h="437362">
                  <a:moveTo>
                    <a:pt x="0" y="0"/>
                  </a:moveTo>
                  <a:lnTo>
                    <a:pt x="1109790" y="0"/>
                  </a:lnTo>
                  <a:lnTo>
                    <a:pt x="1109790" y="437362"/>
                  </a:lnTo>
                  <a:lnTo>
                    <a:pt x="0" y="437362"/>
                  </a:lnTo>
                  <a:close/>
                </a:path>
              </a:pathLst>
            </a:custGeom>
            <a:solidFill>
              <a:srgbClr val="A4E473"/>
            </a:solidFill>
          </p:spPr>
        </p:sp>
        <p:sp>
          <p:nvSpPr>
            <p:cNvPr id="43" name="TextBox 43"/>
            <p:cNvSpPr txBox="1"/>
            <p:nvPr/>
          </p:nvSpPr>
          <p:spPr>
            <a:xfrm>
              <a:off x="0" y="-28575"/>
              <a:ext cx="812800" cy="841375"/>
            </a:xfrm>
            <a:prstGeom prst="rect">
              <a:avLst/>
            </a:prstGeom>
          </p:spPr>
          <p:txBody>
            <a:bodyPr lIns="254000" tIns="254000" rIns="254000" bIns="254000" rtlCol="0" anchor="ctr"/>
            <a:lstStyle/>
            <a:p>
              <a:pPr algn="ctr">
                <a:lnSpc>
                  <a:spcPts val="2100"/>
                </a:lnSpc>
              </a:pPr>
              <a:r>
                <a:rPr lang="en-US" sz="1500">
                  <a:solidFill>
                    <a:srgbClr val="000000"/>
                  </a:solidFill>
                  <a:latin typeface="Muli Bold"/>
                </a:rPr>
                <a:t>Thêm ý tưởng phụ</a:t>
              </a:r>
            </a:p>
          </p:txBody>
        </p:sp>
      </p:grpSp>
      <p:sp>
        <p:nvSpPr>
          <p:cNvPr id="44" name="AutoShape 44"/>
          <p:cNvSpPr/>
          <p:nvPr/>
        </p:nvSpPr>
        <p:spPr>
          <a:xfrm>
            <a:off x="7125303" y="7796789"/>
            <a:ext cx="1522404" cy="28575"/>
          </a:xfrm>
          <a:prstGeom prst="line">
            <a:avLst/>
          </a:prstGeom>
          <a:ln w="28575" cap="rnd">
            <a:solidFill>
              <a:srgbClr val="000000"/>
            </a:solidFill>
            <a:prstDash val="solid"/>
            <a:headEnd type="none" w="sm" len="sm"/>
            <a:tailEnd type="triangle" w="lg" len="med"/>
          </a:ln>
        </p:spPr>
      </p:sp>
      <p:grpSp>
        <p:nvGrpSpPr>
          <p:cNvPr id="45" name="Group 45"/>
          <p:cNvGrpSpPr/>
          <p:nvPr/>
        </p:nvGrpSpPr>
        <p:grpSpPr>
          <a:xfrm>
            <a:off x="1264356" y="5811329"/>
            <a:ext cx="2272258" cy="946976"/>
            <a:chOff x="0" y="0"/>
            <a:chExt cx="1109790" cy="462511"/>
          </a:xfrm>
        </p:grpSpPr>
        <p:sp>
          <p:nvSpPr>
            <p:cNvPr id="46" name="Freeform 46"/>
            <p:cNvSpPr/>
            <p:nvPr/>
          </p:nvSpPr>
          <p:spPr>
            <a:xfrm>
              <a:off x="0" y="0"/>
              <a:ext cx="1109790" cy="462511"/>
            </a:xfrm>
            <a:custGeom>
              <a:avLst/>
              <a:gdLst/>
              <a:ahLst/>
              <a:cxnLst/>
              <a:rect l="l" t="t" r="r" b="b"/>
              <a:pathLst>
                <a:path w="1109790" h="462511">
                  <a:moveTo>
                    <a:pt x="0" y="0"/>
                  </a:moveTo>
                  <a:lnTo>
                    <a:pt x="1109790" y="0"/>
                  </a:lnTo>
                  <a:lnTo>
                    <a:pt x="1109790" y="462511"/>
                  </a:lnTo>
                  <a:lnTo>
                    <a:pt x="0" y="462511"/>
                  </a:lnTo>
                  <a:close/>
                </a:path>
              </a:pathLst>
            </a:custGeom>
            <a:solidFill>
              <a:srgbClr val="F2EF12"/>
            </a:solidFill>
          </p:spPr>
        </p:sp>
        <p:sp>
          <p:nvSpPr>
            <p:cNvPr id="47" name="TextBox 47"/>
            <p:cNvSpPr txBox="1"/>
            <p:nvPr/>
          </p:nvSpPr>
          <p:spPr>
            <a:xfrm>
              <a:off x="0" y="-28575"/>
              <a:ext cx="812800" cy="841375"/>
            </a:xfrm>
            <a:prstGeom prst="rect">
              <a:avLst/>
            </a:prstGeom>
          </p:spPr>
          <p:txBody>
            <a:bodyPr lIns="254000" tIns="254000" rIns="254000" bIns="254000" rtlCol="0" anchor="ctr"/>
            <a:lstStyle/>
            <a:p>
              <a:pPr algn="ctr">
                <a:lnSpc>
                  <a:spcPts val="2100"/>
                </a:lnSpc>
              </a:pPr>
              <a:r>
                <a:rPr lang="en-US" sz="1500">
                  <a:solidFill>
                    <a:srgbClr val="000000"/>
                  </a:solidFill>
                  <a:latin typeface="Muli Bold"/>
                </a:rPr>
                <a:t>Thêm ý tưởng</a:t>
              </a:r>
            </a:p>
            <a:p>
              <a:pPr algn="ctr">
                <a:lnSpc>
                  <a:spcPts val="2100"/>
                </a:lnSpc>
              </a:pPr>
              <a:r>
                <a:rPr lang="en-US" sz="1500">
                  <a:solidFill>
                    <a:srgbClr val="000000"/>
                  </a:solidFill>
                  <a:latin typeface="Muli Bold"/>
                </a:rPr>
                <a:t>phụ hơn nữa</a:t>
              </a:r>
            </a:p>
          </p:txBody>
        </p:sp>
      </p:grpSp>
      <p:grpSp>
        <p:nvGrpSpPr>
          <p:cNvPr id="48" name="Group 48"/>
          <p:cNvGrpSpPr/>
          <p:nvPr/>
        </p:nvGrpSpPr>
        <p:grpSpPr>
          <a:xfrm>
            <a:off x="1264356" y="7620002"/>
            <a:ext cx="2272258" cy="946976"/>
            <a:chOff x="0" y="0"/>
            <a:chExt cx="1109790" cy="462511"/>
          </a:xfrm>
        </p:grpSpPr>
        <p:sp>
          <p:nvSpPr>
            <p:cNvPr id="49" name="Freeform 49"/>
            <p:cNvSpPr/>
            <p:nvPr/>
          </p:nvSpPr>
          <p:spPr>
            <a:xfrm>
              <a:off x="0" y="0"/>
              <a:ext cx="1109790" cy="462511"/>
            </a:xfrm>
            <a:custGeom>
              <a:avLst/>
              <a:gdLst/>
              <a:ahLst/>
              <a:cxnLst/>
              <a:rect l="l" t="t" r="r" b="b"/>
              <a:pathLst>
                <a:path w="1109790" h="462511">
                  <a:moveTo>
                    <a:pt x="0" y="0"/>
                  </a:moveTo>
                  <a:lnTo>
                    <a:pt x="1109790" y="0"/>
                  </a:lnTo>
                  <a:lnTo>
                    <a:pt x="1109790" y="462511"/>
                  </a:lnTo>
                  <a:lnTo>
                    <a:pt x="0" y="462511"/>
                  </a:lnTo>
                  <a:close/>
                </a:path>
              </a:pathLst>
            </a:custGeom>
            <a:solidFill>
              <a:srgbClr val="F2EF12"/>
            </a:solidFill>
          </p:spPr>
        </p:sp>
        <p:sp>
          <p:nvSpPr>
            <p:cNvPr id="50" name="TextBox 50"/>
            <p:cNvSpPr txBox="1"/>
            <p:nvPr/>
          </p:nvSpPr>
          <p:spPr>
            <a:xfrm>
              <a:off x="0" y="-28575"/>
              <a:ext cx="812800" cy="841375"/>
            </a:xfrm>
            <a:prstGeom prst="rect">
              <a:avLst/>
            </a:prstGeom>
          </p:spPr>
          <p:txBody>
            <a:bodyPr lIns="254000" tIns="254000" rIns="254000" bIns="254000" rtlCol="0" anchor="ctr"/>
            <a:lstStyle/>
            <a:p>
              <a:pPr algn="ctr">
                <a:lnSpc>
                  <a:spcPts val="2100"/>
                </a:lnSpc>
              </a:pPr>
              <a:r>
                <a:rPr lang="en-US" sz="1500">
                  <a:solidFill>
                    <a:srgbClr val="000000"/>
                  </a:solidFill>
                  <a:latin typeface="Muli Bold"/>
                </a:rPr>
                <a:t>Thêm ý tưởng</a:t>
              </a:r>
            </a:p>
            <a:p>
              <a:pPr algn="ctr">
                <a:lnSpc>
                  <a:spcPts val="2100"/>
                </a:lnSpc>
              </a:pPr>
              <a:r>
                <a:rPr lang="en-US" sz="1500">
                  <a:solidFill>
                    <a:srgbClr val="000000"/>
                  </a:solidFill>
                  <a:latin typeface="Muli Bold"/>
                </a:rPr>
                <a:t>phụ hơn nữa</a:t>
              </a:r>
            </a:p>
          </p:txBody>
        </p:sp>
      </p:grpSp>
      <p:sp>
        <p:nvSpPr>
          <p:cNvPr id="51" name="AutoShape 51"/>
          <p:cNvSpPr/>
          <p:nvPr/>
        </p:nvSpPr>
        <p:spPr>
          <a:xfrm>
            <a:off x="3381169" y="6665800"/>
            <a:ext cx="1160550" cy="28575"/>
          </a:xfrm>
          <a:prstGeom prst="line">
            <a:avLst/>
          </a:prstGeom>
          <a:ln w="28575" cap="rnd">
            <a:solidFill>
              <a:srgbClr val="000000"/>
            </a:solidFill>
            <a:prstDash val="solid"/>
            <a:headEnd type="none" w="sm" len="sm"/>
            <a:tailEnd type="triangle" w="lg" len="med"/>
          </a:ln>
        </p:spPr>
      </p:sp>
      <p:sp>
        <p:nvSpPr>
          <p:cNvPr id="52" name="AutoShape 52"/>
          <p:cNvSpPr/>
          <p:nvPr/>
        </p:nvSpPr>
        <p:spPr>
          <a:xfrm>
            <a:off x="3298399" y="7570136"/>
            <a:ext cx="1326089" cy="28575"/>
          </a:xfrm>
          <a:prstGeom prst="line">
            <a:avLst/>
          </a:prstGeom>
          <a:ln w="28575" cap="rnd">
            <a:solidFill>
              <a:srgbClr val="000000"/>
            </a:solidFill>
            <a:prstDash val="solid"/>
            <a:headEnd type="none" w="sm" len="sm"/>
            <a:tailEnd type="triangle" w="lg" len="med"/>
          </a:ln>
        </p:spPr>
      </p:sp>
      <p:sp>
        <p:nvSpPr>
          <p:cNvPr id="53" name="TextBox 53"/>
          <p:cNvSpPr txBox="1"/>
          <p:nvPr/>
        </p:nvSpPr>
        <p:spPr>
          <a:xfrm>
            <a:off x="980242" y="2033735"/>
            <a:ext cx="4854582" cy="1026160"/>
          </a:xfrm>
          <a:prstGeom prst="rect">
            <a:avLst/>
          </a:prstGeom>
        </p:spPr>
        <p:txBody>
          <a:bodyPr lIns="0" tIns="0" rIns="0" bIns="0" rtlCol="0" anchor="t">
            <a:spAutoFit/>
          </a:bodyPr>
          <a:lstStyle/>
          <a:p>
            <a:pPr marL="0" lvl="0" indent="0">
              <a:lnSpc>
                <a:spcPts val="2764"/>
              </a:lnSpc>
            </a:pPr>
            <a:r>
              <a:rPr lang="en-US" sz="1974">
                <a:solidFill>
                  <a:srgbClr val="000000"/>
                </a:solidFill>
                <a:latin typeface="Muli Regular Bold"/>
              </a:rPr>
              <a:t>Cần đồng hồ bấm giờ? Tìm biểu tượng</a:t>
            </a:r>
          </a:p>
          <a:p>
            <a:pPr marL="0" lvl="0" indent="0">
              <a:lnSpc>
                <a:spcPts val="2764"/>
              </a:lnSpc>
            </a:pPr>
            <a:r>
              <a:rPr lang="en-US" sz="1974">
                <a:solidFill>
                  <a:srgbClr val="000000"/>
                </a:solidFill>
                <a:latin typeface="Muli Regular Bold"/>
              </a:rPr>
              <a:t>đồng hồ ở phía tay trái bên dưới và</a:t>
            </a:r>
          </a:p>
          <a:p>
            <a:pPr marL="0" lvl="0" indent="0">
              <a:lnSpc>
                <a:spcPts val="2764"/>
              </a:lnSpc>
            </a:pPr>
            <a:r>
              <a:rPr lang="en-US" sz="1974">
                <a:solidFill>
                  <a:srgbClr val="000000"/>
                </a:solidFill>
                <a:latin typeface="Muli Regular Bold"/>
              </a:rPr>
              <a:t>bắt đầu động não!</a:t>
            </a:r>
          </a:p>
        </p:txBody>
      </p:sp>
      <p:grpSp>
        <p:nvGrpSpPr>
          <p:cNvPr id="54" name="Group 54"/>
          <p:cNvGrpSpPr/>
          <p:nvPr/>
        </p:nvGrpSpPr>
        <p:grpSpPr>
          <a:xfrm>
            <a:off x="12753045" y="6758304"/>
            <a:ext cx="4488859" cy="2073097"/>
            <a:chOff x="0" y="0"/>
            <a:chExt cx="3386460" cy="1563974"/>
          </a:xfrm>
        </p:grpSpPr>
        <p:sp>
          <p:nvSpPr>
            <p:cNvPr id="55" name="Freeform 55"/>
            <p:cNvSpPr/>
            <p:nvPr/>
          </p:nvSpPr>
          <p:spPr>
            <a:xfrm>
              <a:off x="0" y="0"/>
              <a:ext cx="3386460" cy="1563974"/>
            </a:xfrm>
            <a:custGeom>
              <a:avLst/>
              <a:gdLst/>
              <a:ahLst/>
              <a:cxnLst/>
              <a:rect l="l" t="t" r="r" b="b"/>
              <a:pathLst>
                <a:path w="3386460" h="1563974">
                  <a:moveTo>
                    <a:pt x="51741" y="0"/>
                  </a:moveTo>
                  <a:lnTo>
                    <a:pt x="3334719" y="0"/>
                  </a:lnTo>
                  <a:cubicBezTo>
                    <a:pt x="3348441" y="0"/>
                    <a:pt x="3361602" y="5451"/>
                    <a:pt x="3371305" y="15155"/>
                  </a:cubicBezTo>
                  <a:cubicBezTo>
                    <a:pt x="3381008" y="24858"/>
                    <a:pt x="3386460" y="38018"/>
                    <a:pt x="3386460" y="51741"/>
                  </a:cubicBezTo>
                  <a:lnTo>
                    <a:pt x="3386460" y="1512233"/>
                  </a:lnTo>
                  <a:cubicBezTo>
                    <a:pt x="3386460" y="1525956"/>
                    <a:pt x="3381008" y="1539117"/>
                    <a:pt x="3371305" y="1548820"/>
                  </a:cubicBezTo>
                  <a:cubicBezTo>
                    <a:pt x="3361602" y="1558523"/>
                    <a:pt x="3348441" y="1563974"/>
                    <a:pt x="3334719" y="1563974"/>
                  </a:cubicBezTo>
                  <a:lnTo>
                    <a:pt x="51741" y="1563974"/>
                  </a:lnTo>
                  <a:cubicBezTo>
                    <a:pt x="38018" y="1563974"/>
                    <a:pt x="24858" y="1558523"/>
                    <a:pt x="15155" y="1548820"/>
                  </a:cubicBezTo>
                  <a:cubicBezTo>
                    <a:pt x="5451" y="1539117"/>
                    <a:pt x="0" y="1525956"/>
                    <a:pt x="0" y="1512233"/>
                  </a:cubicBezTo>
                  <a:lnTo>
                    <a:pt x="0" y="51741"/>
                  </a:lnTo>
                  <a:cubicBezTo>
                    <a:pt x="0" y="38018"/>
                    <a:pt x="5451" y="24858"/>
                    <a:pt x="15155" y="15155"/>
                  </a:cubicBezTo>
                  <a:cubicBezTo>
                    <a:pt x="24858" y="5451"/>
                    <a:pt x="38018" y="0"/>
                    <a:pt x="51741" y="0"/>
                  </a:cubicBezTo>
                  <a:close/>
                </a:path>
              </a:pathLst>
            </a:custGeom>
            <a:solidFill>
              <a:srgbClr val="A4E473"/>
            </a:solidFill>
            <a:ln>
              <a:noFill/>
            </a:ln>
          </p:spPr>
        </p:sp>
        <p:sp>
          <p:nvSpPr>
            <p:cNvPr id="56" name="TextBox 56"/>
            <p:cNvSpPr txBox="1"/>
            <p:nvPr/>
          </p:nvSpPr>
          <p:spPr>
            <a:xfrm>
              <a:off x="0" y="-19050"/>
              <a:ext cx="812800" cy="831850"/>
            </a:xfrm>
            <a:prstGeom prst="rect">
              <a:avLst/>
            </a:prstGeom>
          </p:spPr>
          <p:txBody>
            <a:bodyPr lIns="254000" tIns="254000" rIns="254000" bIns="254000" rtlCol="0" anchor="ctr"/>
            <a:lstStyle/>
            <a:p>
              <a:pPr>
                <a:lnSpc>
                  <a:spcPts val="2240"/>
                </a:lnSpc>
              </a:pPr>
              <a:r>
                <a:rPr lang="en-US" sz="1600">
                  <a:solidFill>
                    <a:srgbClr val="000000"/>
                  </a:solidFill>
                  <a:latin typeface="Muli Regular Bold"/>
                </a:rPr>
                <a:t>Mẹo: </a:t>
              </a:r>
              <a:r>
                <a:rPr lang="en-US" sz="1600">
                  <a:solidFill>
                    <a:srgbClr val="000000"/>
                  </a:solidFill>
                  <a:latin typeface="Muli Regular"/>
                </a:rPr>
                <a:t>Cộng tác khiến cho quá trình làm việc nhóm dễ dàng hơn! Nhấp "Chia sẻ" và mời các thành viên chung nhóm của bạn cùng điền vào đây. Sử dụng trang bảng trắng này để ghi lại các thông báo, ý tưởng, động não và các ý tưởng thú vị khác của nhóm!</a:t>
              </a:r>
            </a:p>
          </p:txBody>
        </p:sp>
      </p:grpSp>
      <p:sp>
        <p:nvSpPr>
          <p:cNvPr id="57" name="TextBox 57"/>
          <p:cNvSpPr txBox="1"/>
          <p:nvPr/>
        </p:nvSpPr>
        <p:spPr>
          <a:xfrm>
            <a:off x="12027973" y="9288706"/>
            <a:ext cx="5231327" cy="271144"/>
          </a:xfrm>
          <a:prstGeom prst="rect">
            <a:avLst/>
          </a:prstGeom>
        </p:spPr>
        <p:txBody>
          <a:bodyPr lIns="0" tIns="0" rIns="0" bIns="0" rtlCol="0" anchor="t">
            <a:spAutoFit/>
          </a:bodyPr>
          <a:lstStyle/>
          <a:p>
            <a:pPr algn="r">
              <a:lnSpc>
                <a:spcPts val="2380"/>
              </a:lnSpc>
              <a:spcBef>
                <a:spcPct val="0"/>
              </a:spcBef>
            </a:pPr>
            <a:r>
              <a:rPr lang="en-US" sz="1700" u="sng">
                <a:solidFill>
                  <a:srgbClr val="000000"/>
                </a:solidFill>
                <a:latin typeface="Muli Regular Bold"/>
                <a:hlinkClick r:id="rId2" action="ppaction://hlinksldjump"/>
              </a:rPr>
              <a:t>Quay lại Trang Chương trình</a:t>
            </a:r>
          </a:p>
        </p:txBody>
      </p:sp>
      <p:grpSp>
        <p:nvGrpSpPr>
          <p:cNvPr id="58" name="Group 58"/>
          <p:cNvGrpSpPr/>
          <p:nvPr/>
        </p:nvGrpSpPr>
        <p:grpSpPr>
          <a:xfrm>
            <a:off x="1028700" y="1028700"/>
            <a:ext cx="4212844" cy="586200"/>
            <a:chOff x="0" y="0"/>
            <a:chExt cx="5617125" cy="781600"/>
          </a:xfrm>
        </p:grpSpPr>
        <p:sp>
          <p:nvSpPr>
            <p:cNvPr id="59" name="TextBox 59"/>
            <p:cNvSpPr txBox="1"/>
            <p:nvPr/>
          </p:nvSpPr>
          <p:spPr>
            <a:xfrm>
              <a:off x="1293956" y="104415"/>
              <a:ext cx="4323169" cy="525145"/>
            </a:xfrm>
            <a:prstGeom prst="rect">
              <a:avLst/>
            </a:prstGeom>
          </p:spPr>
          <p:txBody>
            <a:bodyPr lIns="0" tIns="0" rIns="0" bIns="0" rtlCol="0" anchor="t">
              <a:spAutoFit/>
            </a:bodyPr>
            <a:lstStyle/>
            <a:p>
              <a:pPr>
                <a:lnSpc>
                  <a:spcPts val="3359"/>
                </a:lnSpc>
                <a:spcBef>
                  <a:spcPct val="0"/>
                </a:spcBef>
              </a:pPr>
              <a:r>
                <a:rPr lang="en-US" sz="2400">
                  <a:solidFill>
                    <a:srgbClr val="000000"/>
                  </a:solidFill>
                  <a:latin typeface="Muli Bold"/>
                </a:rPr>
                <a:t>Thêm Tên Công ty</a:t>
              </a:r>
            </a:p>
          </p:txBody>
        </p:sp>
        <p:pic>
          <p:nvPicPr>
            <p:cNvPr id="60" name="Picture 6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905010" cy="781600"/>
            </a:xfrm>
            <a:prstGeom prst="rect">
              <a:avLst/>
            </a:prstGeom>
          </p:spPr>
        </p:pic>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28700" y="962025"/>
            <a:ext cx="5059131" cy="1971675"/>
          </a:xfrm>
          <a:prstGeom prst="rect">
            <a:avLst/>
          </a:prstGeom>
        </p:spPr>
        <p:txBody>
          <a:bodyPr lIns="0" tIns="0" rIns="0" bIns="0" rtlCol="0" anchor="t">
            <a:spAutoFit/>
          </a:bodyPr>
          <a:lstStyle/>
          <a:p>
            <a:pPr>
              <a:lnSpc>
                <a:spcPts val="7800"/>
              </a:lnSpc>
              <a:spcBef>
                <a:spcPct val="0"/>
              </a:spcBef>
            </a:pPr>
            <a:r>
              <a:rPr lang="en-US" sz="6000" spc="-60">
                <a:solidFill>
                  <a:srgbClr val="000000"/>
                </a:solidFill>
                <a:latin typeface="Muli Bold"/>
              </a:rPr>
              <a:t>Trang</a:t>
            </a:r>
          </a:p>
          <a:p>
            <a:pPr>
              <a:lnSpc>
                <a:spcPts val="7800"/>
              </a:lnSpc>
              <a:spcBef>
                <a:spcPct val="0"/>
              </a:spcBef>
            </a:pPr>
            <a:r>
              <a:rPr lang="en-US" sz="6000" spc="-60">
                <a:solidFill>
                  <a:srgbClr val="000000"/>
                </a:solidFill>
                <a:latin typeface="Muli Bold"/>
              </a:rPr>
              <a:t>Tài nguyên</a:t>
            </a:r>
          </a:p>
        </p:txBody>
      </p:sp>
      <p:sp>
        <p:nvSpPr>
          <p:cNvPr id="3" name="TextBox 3"/>
          <p:cNvSpPr txBox="1"/>
          <p:nvPr/>
        </p:nvSpPr>
        <p:spPr>
          <a:xfrm>
            <a:off x="1028700" y="7499350"/>
            <a:ext cx="5243646" cy="1758950"/>
          </a:xfrm>
          <a:prstGeom prst="rect">
            <a:avLst/>
          </a:prstGeom>
        </p:spPr>
        <p:txBody>
          <a:bodyPr lIns="0" tIns="0" rIns="0" bIns="0" rtlCol="0" anchor="t">
            <a:spAutoFit/>
          </a:bodyPr>
          <a:lstStyle/>
          <a:p>
            <a:pPr>
              <a:lnSpc>
                <a:spcPts val="2800"/>
              </a:lnSpc>
              <a:spcBef>
                <a:spcPct val="0"/>
              </a:spcBef>
            </a:pPr>
            <a:r>
              <a:rPr lang="en-US" sz="2000">
                <a:solidFill>
                  <a:srgbClr val="000000"/>
                </a:solidFill>
                <a:latin typeface="Muli Regular"/>
              </a:rPr>
              <a:t>Sử dụng các tài nguyên thiết kế này trong Bản thuyết trình Canva của bạn. Thiết kế</a:t>
            </a:r>
          </a:p>
          <a:p>
            <a:pPr>
              <a:lnSpc>
                <a:spcPts val="2800"/>
              </a:lnSpc>
              <a:spcBef>
                <a:spcPct val="0"/>
              </a:spcBef>
            </a:pPr>
            <a:r>
              <a:rPr lang="en-US" sz="2000">
                <a:solidFill>
                  <a:srgbClr val="000000"/>
                </a:solidFill>
                <a:latin typeface="Muli Regular"/>
              </a:rPr>
              <a:t>vui vẻ!</a:t>
            </a:r>
          </a:p>
          <a:p>
            <a:pPr>
              <a:lnSpc>
                <a:spcPts val="2800"/>
              </a:lnSpc>
              <a:spcBef>
                <a:spcPct val="0"/>
              </a:spcBef>
            </a:pPr>
            <a:endParaRPr lang="en-US" sz="2000">
              <a:solidFill>
                <a:srgbClr val="000000"/>
              </a:solidFill>
              <a:latin typeface="Muli Regular"/>
            </a:endParaRPr>
          </a:p>
          <a:p>
            <a:pPr>
              <a:lnSpc>
                <a:spcPts val="2800"/>
              </a:lnSpc>
              <a:spcBef>
                <a:spcPct val="0"/>
              </a:spcBef>
            </a:pPr>
            <a:r>
              <a:rPr lang="en-US" sz="2000">
                <a:solidFill>
                  <a:srgbClr val="000000"/>
                </a:solidFill>
                <a:latin typeface="Muli Regular"/>
              </a:rPr>
              <a:t>Hãy xóa trang này trước khi trình bày.</a:t>
            </a:r>
          </a:p>
        </p:txBody>
      </p:sp>
      <p:grpSp>
        <p:nvGrpSpPr>
          <p:cNvPr id="4" name="Group 4"/>
          <p:cNvGrpSpPr/>
          <p:nvPr/>
        </p:nvGrpSpPr>
        <p:grpSpPr>
          <a:xfrm>
            <a:off x="8533352" y="1293637"/>
            <a:ext cx="2938444" cy="1107045"/>
            <a:chOff x="0" y="0"/>
            <a:chExt cx="5080062" cy="1913890"/>
          </a:xfrm>
        </p:grpSpPr>
        <p:sp>
          <p:nvSpPr>
            <p:cNvPr id="5" name="Freeform 5"/>
            <p:cNvSpPr/>
            <p:nvPr/>
          </p:nvSpPr>
          <p:spPr>
            <a:xfrm>
              <a:off x="0" y="0"/>
              <a:ext cx="5080062" cy="1913890"/>
            </a:xfrm>
            <a:custGeom>
              <a:avLst/>
              <a:gdLst/>
              <a:ahLst/>
              <a:cxnLst/>
              <a:rect l="l" t="t" r="r" b="b"/>
              <a:pathLst>
                <a:path w="5080062" h="1913890">
                  <a:moveTo>
                    <a:pt x="5080062" y="956945"/>
                  </a:moveTo>
                  <a:lnTo>
                    <a:pt x="5080062" y="956945"/>
                  </a:lnTo>
                  <a:cubicBezTo>
                    <a:pt x="5080062" y="1485392"/>
                    <a:pt x="4651691" y="1913890"/>
                    <a:pt x="4123117" y="1913890"/>
                  </a:cubicBezTo>
                  <a:lnTo>
                    <a:pt x="956945" y="1913890"/>
                  </a:lnTo>
                  <a:cubicBezTo>
                    <a:pt x="428371" y="1913890"/>
                    <a:pt x="0" y="1485392"/>
                    <a:pt x="0" y="956945"/>
                  </a:cubicBezTo>
                  <a:lnTo>
                    <a:pt x="0" y="956945"/>
                  </a:lnTo>
                  <a:cubicBezTo>
                    <a:pt x="0" y="428371"/>
                    <a:pt x="428371" y="0"/>
                    <a:pt x="956945" y="0"/>
                  </a:cubicBezTo>
                  <a:lnTo>
                    <a:pt x="4123117" y="0"/>
                  </a:lnTo>
                  <a:cubicBezTo>
                    <a:pt x="4651564" y="0"/>
                    <a:pt x="5080062" y="428371"/>
                    <a:pt x="5080062" y="956945"/>
                  </a:cubicBezTo>
                  <a:close/>
                </a:path>
              </a:pathLst>
            </a:custGeom>
            <a:solidFill>
              <a:srgbClr val="004651"/>
            </a:solidFill>
          </p:spPr>
        </p:sp>
      </p:grpSp>
      <p:grpSp>
        <p:nvGrpSpPr>
          <p:cNvPr id="6" name="Group 6"/>
          <p:cNvGrpSpPr/>
          <p:nvPr/>
        </p:nvGrpSpPr>
        <p:grpSpPr>
          <a:xfrm>
            <a:off x="8651077" y="4729200"/>
            <a:ext cx="1867688" cy="1867688"/>
            <a:chOff x="0" y="0"/>
            <a:chExt cx="3849497" cy="3849497"/>
          </a:xfrm>
        </p:grpSpPr>
        <p:sp>
          <p:nvSpPr>
            <p:cNvPr id="7" name="Freeform 7"/>
            <p:cNvSpPr/>
            <p:nvPr/>
          </p:nvSpPr>
          <p:spPr>
            <a:xfrm>
              <a:off x="0" y="0"/>
              <a:ext cx="3849497" cy="3849497"/>
            </a:xfrm>
            <a:custGeom>
              <a:avLst/>
              <a:gdLst/>
              <a:ahLst/>
              <a:cxnLst/>
              <a:rect l="l" t="t" r="r" b="b"/>
              <a:pathLst>
                <a:path w="3849497" h="3849497">
                  <a:moveTo>
                    <a:pt x="3849497" y="0"/>
                  </a:moveTo>
                  <a:lnTo>
                    <a:pt x="3849497" y="3849497"/>
                  </a:lnTo>
                  <a:lnTo>
                    <a:pt x="0" y="3849497"/>
                  </a:lnTo>
                  <a:lnTo>
                    <a:pt x="0" y="785368"/>
                  </a:lnTo>
                  <a:cubicBezTo>
                    <a:pt x="420370" y="716026"/>
                    <a:pt x="759206" y="405130"/>
                    <a:pt x="869315" y="0"/>
                  </a:cubicBezTo>
                  <a:lnTo>
                    <a:pt x="3849497" y="0"/>
                  </a:lnTo>
                  <a:close/>
                </a:path>
              </a:pathLst>
            </a:custGeom>
            <a:solidFill>
              <a:srgbClr val="A4E473"/>
            </a:solidFill>
          </p:spPr>
        </p:sp>
      </p:grpSp>
      <p:grpSp>
        <p:nvGrpSpPr>
          <p:cNvPr id="8" name="Group 8"/>
          <p:cNvGrpSpPr/>
          <p:nvPr/>
        </p:nvGrpSpPr>
        <p:grpSpPr>
          <a:xfrm>
            <a:off x="10932011" y="4729200"/>
            <a:ext cx="1867688" cy="1867688"/>
            <a:chOff x="0" y="0"/>
            <a:chExt cx="4111117" cy="4111117"/>
          </a:xfrm>
        </p:grpSpPr>
        <p:sp>
          <p:nvSpPr>
            <p:cNvPr id="9" name="Freeform 9"/>
            <p:cNvSpPr/>
            <p:nvPr/>
          </p:nvSpPr>
          <p:spPr>
            <a:xfrm>
              <a:off x="0" y="0"/>
              <a:ext cx="4111117" cy="4111117"/>
            </a:xfrm>
            <a:custGeom>
              <a:avLst/>
              <a:gdLst/>
              <a:ahLst/>
              <a:cxnLst/>
              <a:rect l="l" t="t" r="r" b="b"/>
              <a:pathLst>
                <a:path w="4111117" h="4111117">
                  <a:moveTo>
                    <a:pt x="4111117" y="4111117"/>
                  </a:moveTo>
                  <a:lnTo>
                    <a:pt x="1124331" y="4111117"/>
                  </a:lnTo>
                  <a:cubicBezTo>
                    <a:pt x="503428" y="4111117"/>
                    <a:pt x="0" y="3607689"/>
                    <a:pt x="0" y="2986786"/>
                  </a:cubicBezTo>
                  <a:lnTo>
                    <a:pt x="0" y="0"/>
                  </a:lnTo>
                  <a:lnTo>
                    <a:pt x="2986786" y="0"/>
                  </a:lnTo>
                  <a:cubicBezTo>
                    <a:pt x="3607816" y="0"/>
                    <a:pt x="4111117" y="503428"/>
                    <a:pt x="4111117" y="1124331"/>
                  </a:cubicBezTo>
                  <a:lnTo>
                    <a:pt x="4111117" y="4111117"/>
                  </a:lnTo>
                  <a:close/>
                </a:path>
              </a:pathLst>
            </a:custGeom>
            <a:solidFill>
              <a:srgbClr val="A4E473"/>
            </a:solidFill>
          </p:spPr>
        </p:sp>
      </p:grpSp>
      <p:grpSp>
        <p:nvGrpSpPr>
          <p:cNvPr id="10" name="Group 10"/>
          <p:cNvGrpSpPr/>
          <p:nvPr/>
        </p:nvGrpSpPr>
        <p:grpSpPr>
          <a:xfrm>
            <a:off x="13095769" y="4729200"/>
            <a:ext cx="2156672" cy="1867688"/>
            <a:chOff x="0" y="0"/>
            <a:chExt cx="3619627" cy="3134614"/>
          </a:xfrm>
        </p:grpSpPr>
        <p:sp>
          <p:nvSpPr>
            <p:cNvPr id="11" name="Freeform 11"/>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12" name="Group 12"/>
          <p:cNvGrpSpPr/>
          <p:nvPr/>
        </p:nvGrpSpPr>
        <p:grpSpPr>
          <a:xfrm>
            <a:off x="15305492" y="4729200"/>
            <a:ext cx="1867688" cy="1867688"/>
            <a:chOff x="0" y="0"/>
            <a:chExt cx="3723259" cy="3723259"/>
          </a:xfrm>
        </p:grpSpPr>
        <p:sp>
          <p:nvSpPr>
            <p:cNvPr id="13" name="Freeform 13"/>
            <p:cNvSpPr/>
            <p:nvPr/>
          </p:nvSpPr>
          <p:spPr>
            <a:xfrm>
              <a:off x="0" y="0"/>
              <a:ext cx="3723259" cy="3723259"/>
            </a:xfrm>
            <a:custGeom>
              <a:avLst/>
              <a:gdLst/>
              <a:ahLst/>
              <a:cxnLst/>
              <a:rect l="l" t="t" r="r" b="b"/>
              <a:pathLst>
                <a:path w="3723259" h="3723259">
                  <a:moveTo>
                    <a:pt x="3723259" y="0"/>
                  </a:moveTo>
                  <a:lnTo>
                    <a:pt x="3178048" y="1861566"/>
                  </a:lnTo>
                  <a:lnTo>
                    <a:pt x="3723259" y="3723132"/>
                  </a:lnTo>
                  <a:lnTo>
                    <a:pt x="1861693" y="3177921"/>
                  </a:lnTo>
                  <a:lnTo>
                    <a:pt x="0" y="3723259"/>
                  </a:lnTo>
                  <a:lnTo>
                    <a:pt x="545211" y="1861693"/>
                  </a:lnTo>
                  <a:lnTo>
                    <a:pt x="0" y="0"/>
                  </a:lnTo>
                  <a:lnTo>
                    <a:pt x="1861566" y="545211"/>
                  </a:lnTo>
                  <a:lnTo>
                    <a:pt x="3723259" y="0"/>
                  </a:lnTo>
                  <a:close/>
                </a:path>
              </a:pathLst>
            </a:custGeom>
            <a:solidFill>
              <a:srgbClr val="A4E473"/>
            </a:solidFill>
          </p:spPr>
        </p:sp>
      </p:grpSp>
      <p:grpSp>
        <p:nvGrpSpPr>
          <p:cNvPr id="14" name="Group 14"/>
          <p:cNvGrpSpPr/>
          <p:nvPr/>
        </p:nvGrpSpPr>
        <p:grpSpPr>
          <a:xfrm>
            <a:off x="11865855" y="7390612"/>
            <a:ext cx="2156619" cy="1867688"/>
            <a:chOff x="0" y="0"/>
            <a:chExt cx="4811776" cy="4167124"/>
          </a:xfrm>
        </p:grpSpPr>
        <p:sp>
          <p:nvSpPr>
            <p:cNvPr id="15" name="Freeform 15"/>
            <p:cNvSpPr/>
            <p:nvPr/>
          </p:nvSpPr>
          <p:spPr>
            <a:xfrm>
              <a:off x="0" y="0"/>
              <a:ext cx="4811776" cy="4167124"/>
            </a:xfrm>
            <a:custGeom>
              <a:avLst/>
              <a:gdLst/>
              <a:ahLst/>
              <a:cxnLst/>
              <a:rect l="l" t="t" r="r" b="b"/>
              <a:pathLst>
                <a:path w="4811776" h="4167124">
                  <a:moveTo>
                    <a:pt x="4811776" y="2083562"/>
                  </a:moveTo>
                  <a:lnTo>
                    <a:pt x="3659759" y="2807462"/>
                  </a:lnTo>
                  <a:lnTo>
                    <a:pt x="3608832" y="4167124"/>
                  </a:lnTo>
                  <a:lnTo>
                    <a:pt x="2405888" y="3531362"/>
                  </a:lnTo>
                  <a:lnTo>
                    <a:pt x="1202944" y="4167124"/>
                  </a:lnTo>
                  <a:lnTo>
                    <a:pt x="1152017" y="2807462"/>
                  </a:lnTo>
                  <a:lnTo>
                    <a:pt x="0" y="2083562"/>
                  </a:lnTo>
                  <a:lnTo>
                    <a:pt x="1152017" y="1359662"/>
                  </a:lnTo>
                  <a:lnTo>
                    <a:pt x="1202944" y="0"/>
                  </a:lnTo>
                  <a:lnTo>
                    <a:pt x="2405888" y="635762"/>
                  </a:lnTo>
                  <a:lnTo>
                    <a:pt x="3608832" y="0"/>
                  </a:lnTo>
                  <a:lnTo>
                    <a:pt x="3659759" y="1359662"/>
                  </a:lnTo>
                  <a:lnTo>
                    <a:pt x="4811776" y="2083562"/>
                  </a:lnTo>
                  <a:close/>
                </a:path>
              </a:pathLst>
            </a:custGeom>
            <a:solidFill>
              <a:srgbClr val="A4E473"/>
            </a:solidFill>
          </p:spPr>
        </p:sp>
      </p:grpSp>
      <p:grpSp>
        <p:nvGrpSpPr>
          <p:cNvPr id="16" name="Group 16"/>
          <p:cNvGrpSpPr/>
          <p:nvPr/>
        </p:nvGrpSpPr>
        <p:grpSpPr>
          <a:xfrm>
            <a:off x="14759403" y="7450688"/>
            <a:ext cx="2481848" cy="1790374"/>
            <a:chOff x="0" y="0"/>
            <a:chExt cx="3217900" cy="2275840"/>
          </a:xfrm>
        </p:grpSpPr>
        <p:sp>
          <p:nvSpPr>
            <p:cNvPr id="17" name="Freeform 17"/>
            <p:cNvSpPr/>
            <p:nvPr/>
          </p:nvSpPr>
          <p:spPr>
            <a:xfrm>
              <a:off x="0" y="0"/>
              <a:ext cx="3217900" cy="2275840"/>
            </a:xfrm>
            <a:custGeom>
              <a:avLst/>
              <a:gdLst/>
              <a:ahLst/>
              <a:cxnLst/>
              <a:rect l="l" t="t" r="r" b="b"/>
              <a:pathLst>
                <a:path w="3217900" h="2275840">
                  <a:moveTo>
                    <a:pt x="3217900" y="1755140"/>
                  </a:moveTo>
                  <a:lnTo>
                    <a:pt x="2626080" y="1755140"/>
                  </a:lnTo>
                  <a:lnTo>
                    <a:pt x="2866110" y="2275840"/>
                  </a:lnTo>
                  <a:lnTo>
                    <a:pt x="2015210" y="1755140"/>
                  </a:lnTo>
                  <a:lnTo>
                    <a:pt x="0" y="1755140"/>
                  </a:lnTo>
                  <a:lnTo>
                    <a:pt x="0" y="0"/>
                  </a:lnTo>
                  <a:lnTo>
                    <a:pt x="3217900" y="0"/>
                  </a:lnTo>
                  <a:lnTo>
                    <a:pt x="3217900" y="1755140"/>
                  </a:lnTo>
                  <a:close/>
                </a:path>
              </a:pathLst>
            </a:custGeom>
            <a:solidFill>
              <a:srgbClr val="A4E473"/>
            </a:solidFill>
          </p:spPr>
        </p:sp>
      </p:grpSp>
      <p:grpSp>
        <p:nvGrpSpPr>
          <p:cNvPr id="18" name="Group 18"/>
          <p:cNvGrpSpPr/>
          <p:nvPr/>
        </p:nvGrpSpPr>
        <p:grpSpPr>
          <a:xfrm>
            <a:off x="15305492" y="1195735"/>
            <a:ext cx="1796360" cy="953726"/>
            <a:chOff x="0" y="0"/>
            <a:chExt cx="4949190" cy="2627630"/>
          </a:xfrm>
        </p:grpSpPr>
        <p:sp>
          <p:nvSpPr>
            <p:cNvPr id="19" name="Freeform 19"/>
            <p:cNvSpPr/>
            <p:nvPr/>
          </p:nvSpPr>
          <p:spPr>
            <a:xfrm>
              <a:off x="0" y="-21590"/>
              <a:ext cx="4960620" cy="2669540"/>
            </a:xfrm>
            <a:custGeom>
              <a:avLst/>
              <a:gdLst/>
              <a:ahLst/>
              <a:cxnLst/>
              <a:rect l="l" t="t" r="r" b="b"/>
              <a:pathLst>
                <a:path w="4960620" h="2669540">
                  <a:moveTo>
                    <a:pt x="4918710" y="1397000"/>
                  </a:moveTo>
                  <a:lnTo>
                    <a:pt x="3224530" y="2632710"/>
                  </a:lnTo>
                  <a:cubicBezTo>
                    <a:pt x="3173730" y="2669540"/>
                    <a:pt x="3101340" y="2633980"/>
                    <a:pt x="3101340" y="2570480"/>
                  </a:cubicBezTo>
                  <a:lnTo>
                    <a:pt x="3101340" y="2249170"/>
                  </a:lnTo>
                  <a:lnTo>
                    <a:pt x="77470" y="2249170"/>
                  </a:lnTo>
                  <a:cubicBezTo>
                    <a:pt x="34290" y="2249170"/>
                    <a:pt x="0" y="2214880"/>
                    <a:pt x="0" y="2171700"/>
                  </a:cubicBezTo>
                  <a:lnTo>
                    <a:pt x="0" y="497840"/>
                  </a:lnTo>
                  <a:cubicBezTo>
                    <a:pt x="0" y="454660"/>
                    <a:pt x="34290" y="420370"/>
                    <a:pt x="77470" y="420370"/>
                  </a:cubicBezTo>
                  <a:lnTo>
                    <a:pt x="3101340" y="420370"/>
                  </a:lnTo>
                  <a:lnTo>
                    <a:pt x="3101340" y="99060"/>
                  </a:lnTo>
                  <a:cubicBezTo>
                    <a:pt x="3101340" y="35560"/>
                    <a:pt x="3172460" y="0"/>
                    <a:pt x="3224530" y="36830"/>
                  </a:cubicBezTo>
                  <a:lnTo>
                    <a:pt x="4918710" y="1272540"/>
                  </a:lnTo>
                  <a:cubicBezTo>
                    <a:pt x="4960620" y="1303020"/>
                    <a:pt x="4960620" y="1366520"/>
                    <a:pt x="4918710" y="1397000"/>
                  </a:cubicBezTo>
                  <a:close/>
                </a:path>
              </a:pathLst>
            </a:custGeom>
            <a:solidFill>
              <a:srgbClr val="004651"/>
            </a:solidFill>
          </p:spPr>
        </p:sp>
      </p:grpSp>
      <p:grpSp>
        <p:nvGrpSpPr>
          <p:cNvPr id="20" name="Group 20"/>
          <p:cNvGrpSpPr/>
          <p:nvPr/>
        </p:nvGrpSpPr>
        <p:grpSpPr>
          <a:xfrm>
            <a:off x="8533352" y="7143437"/>
            <a:ext cx="2512834" cy="2276076"/>
            <a:chOff x="0" y="0"/>
            <a:chExt cx="6165786" cy="4154170"/>
          </a:xfrm>
        </p:grpSpPr>
        <p:sp>
          <p:nvSpPr>
            <p:cNvPr id="21" name="Freeform 21"/>
            <p:cNvSpPr/>
            <p:nvPr/>
          </p:nvSpPr>
          <p:spPr>
            <a:xfrm>
              <a:off x="0" y="0"/>
              <a:ext cx="6165786" cy="4154170"/>
            </a:xfrm>
            <a:custGeom>
              <a:avLst/>
              <a:gdLst/>
              <a:ahLst/>
              <a:cxnLst/>
              <a:rect l="l" t="t" r="r" b="b"/>
              <a:pathLst>
                <a:path w="6165786" h="4154170">
                  <a:moveTo>
                    <a:pt x="6165786" y="1774190"/>
                  </a:moveTo>
                  <a:lnTo>
                    <a:pt x="6165786" y="1774190"/>
                  </a:lnTo>
                  <a:cubicBezTo>
                    <a:pt x="6165786" y="2654300"/>
                    <a:pt x="5525706" y="3384550"/>
                    <a:pt x="4686236" y="3524250"/>
                  </a:cubicBezTo>
                  <a:lnTo>
                    <a:pt x="4902136" y="4154170"/>
                  </a:lnTo>
                  <a:lnTo>
                    <a:pt x="4169346" y="3549650"/>
                  </a:lnTo>
                  <a:lnTo>
                    <a:pt x="2161701" y="3549650"/>
                  </a:lnTo>
                  <a:cubicBezTo>
                    <a:pt x="795020" y="3549650"/>
                    <a:pt x="0" y="2754630"/>
                    <a:pt x="0" y="1774190"/>
                  </a:cubicBezTo>
                  <a:lnTo>
                    <a:pt x="0" y="1774190"/>
                  </a:lnTo>
                  <a:cubicBezTo>
                    <a:pt x="0" y="795020"/>
                    <a:pt x="795020" y="0"/>
                    <a:pt x="2161701" y="0"/>
                  </a:cubicBezTo>
                  <a:lnTo>
                    <a:pt x="4391596" y="0"/>
                  </a:lnTo>
                  <a:cubicBezTo>
                    <a:pt x="5372036" y="0"/>
                    <a:pt x="6165786" y="795020"/>
                    <a:pt x="6165786" y="1774190"/>
                  </a:cubicBezTo>
                  <a:close/>
                </a:path>
              </a:pathLst>
            </a:custGeom>
            <a:solidFill>
              <a:srgbClr val="A4E473"/>
            </a:solidFill>
          </p:spPr>
        </p:sp>
      </p:grpSp>
      <p:grpSp>
        <p:nvGrpSpPr>
          <p:cNvPr id="22" name="Group 22"/>
          <p:cNvGrpSpPr/>
          <p:nvPr/>
        </p:nvGrpSpPr>
        <p:grpSpPr>
          <a:xfrm>
            <a:off x="11471796" y="3352786"/>
            <a:ext cx="2944738" cy="833489"/>
            <a:chOff x="0" y="0"/>
            <a:chExt cx="2909105" cy="1174519"/>
          </a:xfrm>
        </p:grpSpPr>
        <p:sp>
          <p:nvSpPr>
            <p:cNvPr id="23" name="Freeform 23"/>
            <p:cNvSpPr/>
            <p:nvPr/>
          </p:nvSpPr>
          <p:spPr>
            <a:xfrm>
              <a:off x="0" y="0"/>
              <a:ext cx="2909105" cy="1174519"/>
            </a:xfrm>
            <a:custGeom>
              <a:avLst/>
              <a:gdLst/>
              <a:ahLst/>
              <a:cxnLst/>
              <a:rect l="l" t="t" r="r" b="b"/>
              <a:pathLst>
                <a:path w="2909105" h="1174519">
                  <a:moveTo>
                    <a:pt x="2384595" y="1174519"/>
                  </a:moveTo>
                  <a:lnTo>
                    <a:pt x="2384595" y="793519"/>
                  </a:lnTo>
                  <a:lnTo>
                    <a:pt x="0" y="793519"/>
                  </a:lnTo>
                  <a:lnTo>
                    <a:pt x="0" y="382270"/>
                  </a:lnTo>
                  <a:lnTo>
                    <a:pt x="2384595" y="382270"/>
                  </a:lnTo>
                  <a:lnTo>
                    <a:pt x="2384595" y="0"/>
                  </a:lnTo>
                  <a:lnTo>
                    <a:pt x="2909105" y="587260"/>
                  </a:lnTo>
                  <a:lnTo>
                    <a:pt x="2384595" y="1174519"/>
                  </a:lnTo>
                  <a:close/>
                </a:path>
              </a:pathLst>
            </a:custGeom>
            <a:solidFill>
              <a:srgbClr val="000000">
                <a:alpha val="0"/>
              </a:srgbClr>
            </a:solidFill>
          </p:spPr>
        </p:sp>
      </p:grpSp>
      <p:grpSp>
        <p:nvGrpSpPr>
          <p:cNvPr id="24" name="Group 24"/>
          <p:cNvGrpSpPr/>
          <p:nvPr/>
        </p:nvGrpSpPr>
        <p:grpSpPr>
          <a:xfrm>
            <a:off x="11923626" y="1262121"/>
            <a:ext cx="2344286" cy="909782"/>
            <a:chOff x="0" y="0"/>
            <a:chExt cx="2984500" cy="1158240"/>
          </a:xfrm>
        </p:grpSpPr>
        <p:sp>
          <p:nvSpPr>
            <p:cNvPr id="25" name="Freeform 25"/>
            <p:cNvSpPr/>
            <p:nvPr/>
          </p:nvSpPr>
          <p:spPr>
            <a:xfrm>
              <a:off x="0" y="0"/>
              <a:ext cx="2984500" cy="1158240"/>
            </a:xfrm>
            <a:custGeom>
              <a:avLst/>
              <a:gdLst/>
              <a:ahLst/>
              <a:cxnLst/>
              <a:rect l="l" t="t" r="r" b="b"/>
              <a:pathLst>
                <a:path w="2984500" h="1158240">
                  <a:moveTo>
                    <a:pt x="2459990" y="1158240"/>
                  </a:moveTo>
                  <a:lnTo>
                    <a:pt x="2459990" y="777240"/>
                  </a:lnTo>
                  <a:lnTo>
                    <a:pt x="0" y="777240"/>
                  </a:lnTo>
                  <a:lnTo>
                    <a:pt x="0" y="382270"/>
                  </a:lnTo>
                  <a:lnTo>
                    <a:pt x="2459990" y="382270"/>
                  </a:lnTo>
                  <a:lnTo>
                    <a:pt x="2459990" y="0"/>
                  </a:lnTo>
                  <a:lnTo>
                    <a:pt x="2984500" y="579120"/>
                  </a:lnTo>
                  <a:lnTo>
                    <a:pt x="2459990" y="1158240"/>
                  </a:lnTo>
                  <a:close/>
                </a:path>
              </a:pathLst>
            </a:custGeom>
            <a:solidFill>
              <a:srgbClr val="004651"/>
            </a:solidFill>
          </p:spPr>
        </p:sp>
      </p:grpSp>
      <p:grpSp>
        <p:nvGrpSpPr>
          <p:cNvPr id="26" name="Group 26"/>
          <p:cNvGrpSpPr/>
          <p:nvPr/>
        </p:nvGrpSpPr>
        <p:grpSpPr>
          <a:xfrm>
            <a:off x="11923626" y="3100335"/>
            <a:ext cx="2344286" cy="836301"/>
            <a:chOff x="0" y="0"/>
            <a:chExt cx="2929890" cy="1045210"/>
          </a:xfrm>
        </p:grpSpPr>
        <p:sp>
          <p:nvSpPr>
            <p:cNvPr id="27" name="Freeform 27"/>
            <p:cNvSpPr/>
            <p:nvPr/>
          </p:nvSpPr>
          <p:spPr>
            <a:xfrm>
              <a:off x="0" y="-12700"/>
              <a:ext cx="2943860" cy="1070610"/>
            </a:xfrm>
            <a:custGeom>
              <a:avLst/>
              <a:gdLst/>
              <a:ahLst/>
              <a:cxnLst/>
              <a:rect l="l" t="t" r="r" b="b"/>
              <a:pathLst>
                <a:path w="2943860" h="1070610">
                  <a:moveTo>
                    <a:pt x="2889250" y="640080"/>
                  </a:moveTo>
                  <a:lnTo>
                    <a:pt x="2520950" y="1046480"/>
                  </a:lnTo>
                  <a:cubicBezTo>
                    <a:pt x="2499360" y="1070610"/>
                    <a:pt x="2458720" y="1055370"/>
                    <a:pt x="2458720" y="1022350"/>
                  </a:cubicBezTo>
                  <a:lnTo>
                    <a:pt x="2458720" y="732790"/>
                  </a:lnTo>
                  <a:lnTo>
                    <a:pt x="35560" y="732790"/>
                  </a:lnTo>
                  <a:cubicBezTo>
                    <a:pt x="16510" y="732790"/>
                    <a:pt x="0" y="716280"/>
                    <a:pt x="0" y="697230"/>
                  </a:cubicBezTo>
                  <a:lnTo>
                    <a:pt x="0" y="373380"/>
                  </a:lnTo>
                  <a:cubicBezTo>
                    <a:pt x="0" y="354330"/>
                    <a:pt x="16510" y="337820"/>
                    <a:pt x="35560" y="337820"/>
                  </a:cubicBezTo>
                  <a:lnTo>
                    <a:pt x="2459990" y="337820"/>
                  </a:lnTo>
                  <a:lnTo>
                    <a:pt x="2459990" y="48260"/>
                  </a:lnTo>
                  <a:cubicBezTo>
                    <a:pt x="2459990" y="15240"/>
                    <a:pt x="2500630" y="0"/>
                    <a:pt x="2522220" y="24130"/>
                  </a:cubicBezTo>
                  <a:lnTo>
                    <a:pt x="2890520" y="430530"/>
                  </a:lnTo>
                  <a:cubicBezTo>
                    <a:pt x="2943860" y="490220"/>
                    <a:pt x="2943860" y="580390"/>
                    <a:pt x="2889250" y="640080"/>
                  </a:cubicBezTo>
                  <a:close/>
                </a:path>
              </a:pathLst>
            </a:custGeom>
            <a:solidFill>
              <a:srgbClr val="00A181"/>
            </a:solidFill>
          </p:spPr>
        </p:sp>
      </p:grpSp>
      <p:grpSp>
        <p:nvGrpSpPr>
          <p:cNvPr id="28" name="Group 28"/>
          <p:cNvGrpSpPr/>
          <p:nvPr/>
        </p:nvGrpSpPr>
        <p:grpSpPr>
          <a:xfrm>
            <a:off x="15305492" y="3100335"/>
            <a:ext cx="1796360" cy="996661"/>
            <a:chOff x="0" y="0"/>
            <a:chExt cx="5003800" cy="2776220"/>
          </a:xfrm>
        </p:grpSpPr>
        <p:sp>
          <p:nvSpPr>
            <p:cNvPr id="29" name="Freeform 29"/>
            <p:cNvSpPr/>
            <p:nvPr/>
          </p:nvSpPr>
          <p:spPr>
            <a:xfrm>
              <a:off x="0" y="0"/>
              <a:ext cx="5003800" cy="2776220"/>
            </a:xfrm>
            <a:custGeom>
              <a:avLst/>
              <a:gdLst/>
              <a:ahLst/>
              <a:cxnLst/>
              <a:rect l="l" t="t" r="r" b="b"/>
              <a:pathLst>
                <a:path w="5003800" h="2776220">
                  <a:moveTo>
                    <a:pt x="3101340" y="2776220"/>
                  </a:moveTo>
                  <a:lnTo>
                    <a:pt x="3101340" y="2302510"/>
                  </a:lnTo>
                  <a:lnTo>
                    <a:pt x="0" y="2302510"/>
                  </a:lnTo>
                  <a:lnTo>
                    <a:pt x="0" y="473710"/>
                  </a:lnTo>
                  <a:lnTo>
                    <a:pt x="3101340" y="473710"/>
                  </a:lnTo>
                  <a:lnTo>
                    <a:pt x="3101340" y="0"/>
                  </a:lnTo>
                  <a:lnTo>
                    <a:pt x="5003800" y="1388110"/>
                  </a:lnTo>
                  <a:lnTo>
                    <a:pt x="3101340" y="2776220"/>
                  </a:lnTo>
                  <a:close/>
                </a:path>
              </a:pathLst>
            </a:custGeom>
            <a:solidFill>
              <a:srgbClr val="00A181"/>
            </a:solidFill>
          </p:spPr>
        </p:sp>
      </p:grpSp>
      <p:grpSp>
        <p:nvGrpSpPr>
          <p:cNvPr id="30" name="Group 30"/>
          <p:cNvGrpSpPr/>
          <p:nvPr/>
        </p:nvGrpSpPr>
        <p:grpSpPr>
          <a:xfrm>
            <a:off x="8651077" y="3100335"/>
            <a:ext cx="2568772" cy="1066694"/>
            <a:chOff x="0" y="0"/>
            <a:chExt cx="5245100" cy="2178050"/>
          </a:xfrm>
        </p:grpSpPr>
        <p:sp>
          <p:nvSpPr>
            <p:cNvPr id="31" name="Freeform 31"/>
            <p:cNvSpPr/>
            <p:nvPr/>
          </p:nvSpPr>
          <p:spPr>
            <a:xfrm>
              <a:off x="0" y="0"/>
              <a:ext cx="5245100" cy="2178050"/>
            </a:xfrm>
            <a:custGeom>
              <a:avLst/>
              <a:gdLst/>
              <a:ahLst/>
              <a:cxnLst/>
              <a:rect l="l" t="t" r="r" b="b"/>
              <a:pathLst>
                <a:path w="5245100" h="2178050">
                  <a:moveTo>
                    <a:pt x="5245100" y="0"/>
                  </a:moveTo>
                  <a:lnTo>
                    <a:pt x="5245100" y="2178050"/>
                  </a:lnTo>
                  <a:lnTo>
                    <a:pt x="1088390" y="2178050"/>
                  </a:lnTo>
                  <a:cubicBezTo>
                    <a:pt x="487680" y="2178050"/>
                    <a:pt x="0" y="1690370"/>
                    <a:pt x="0" y="1088390"/>
                  </a:cubicBezTo>
                  <a:lnTo>
                    <a:pt x="0" y="1088390"/>
                  </a:lnTo>
                  <a:cubicBezTo>
                    <a:pt x="0" y="487680"/>
                    <a:pt x="487680" y="0"/>
                    <a:pt x="1088390" y="0"/>
                  </a:cubicBezTo>
                  <a:lnTo>
                    <a:pt x="5245100" y="0"/>
                  </a:lnTo>
                  <a:close/>
                </a:path>
              </a:pathLst>
            </a:custGeom>
            <a:solidFill>
              <a:srgbClr val="00A181"/>
            </a:solidFill>
          </p:spPr>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28700" y="962025"/>
            <a:ext cx="5059131" cy="1971675"/>
          </a:xfrm>
          <a:prstGeom prst="rect">
            <a:avLst/>
          </a:prstGeom>
        </p:spPr>
        <p:txBody>
          <a:bodyPr lIns="0" tIns="0" rIns="0" bIns="0" rtlCol="0" anchor="t">
            <a:spAutoFit/>
          </a:bodyPr>
          <a:lstStyle/>
          <a:p>
            <a:pPr>
              <a:lnSpc>
                <a:spcPts val="7800"/>
              </a:lnSpc>
              <a:spcBef>
                <a:spcPct val="0"/>
              </a:spcBef>
            </a:pPr>
            <a:r>
              <a:rPr lang="en-US" sz="6000" spc="-60">
                <a:solidFill>
                  <a:srgbClr val="000000"/>
                </a:solidFill>
                <a:latin typeface="Muli Bold"/>
              </a:rPr>
              <a:t>Trang</a:t>
            </a:r>
          </a:p>
          <a:p>
            <a:pPr>
              <a:lnSpc>
                <a:spcPts val="7800"/>
              </a:lnSpc>
              <a:spcBef>
                <a:spcPct val="0"/>
              </a:spcBef>
            </a:pPr>
            <a:r>
              <a:rPr lang="en-US" sz="6000" spc="-60">
                <a:solidFill>
                  <a:srgbClr val="000000"/>
                </a:solidFill>
                <a:latin typeface="Muli Bold"/>
              </a:rPr>
              <a:t>Tài nguyên</a:t>
            </a:r>
          </a:p>
        </p:txBody>
      </p:sp>
      <p:sp>
        <p:nvSpPr>
          <p:cNvPr id="3" name="TextBox 3"/>
          <p:cNvSpPr txBox="1"/>
          <p:nvPr/>
        </p:nvSpPr>
        <p:spPr>
          <a:xfrm>
            <a:off x="1028700" y="7499350"/>
            <a:ext cx="5243646" cy="1758950"/>
          </a:xfrm>
          <a:prstGeom prst="rect">
            <a:avLst/>
          </a:prstGeom>
        </p:spPr>
        <p:txBody>
          <a:bodyPr lIns="0" tIns="0" rIns="0" bIns="0" rtlCol="0" anchor="t">
            <a:spAutoFit/>
          </a:bodyPr>
          <a:lstStyle/>
          <a:p>
            <a:pPr>
              <a:lnSpc>
                <a:spcPts val="2800"/>
              </a:lnSpc>
              <a:spcBef>
                <a:spcPct val="0"/>
              </a:spcBef>
            </a:pPr>
            <a:r>
              <a:rPr lang="en-US" sz="2000">
                <a:solidFill>
                  <a:srgbClr val="000000"/>
                </a:solidFill>
                <a:latin typeface="Muli Regular"/>
              </a:rPr>
              <a:t>Sử dụng các tài nguyên thiết kế này trong Bản thuyết trình Canva của bạn. Thiết kế</a:t>
            </a:r>
          </a:p>
          <a:p>
            <a:pPr>
              <a:lnSpc>
                <a:spcPts val="2800"/>
              </a:lnSpc>
              <a:spcBef>
                <a:spcPct val="0"/>
              </a:spcBef>
            </a:pPr>
            <a:r>
              <a:rPr lang="en-US" sz="2000">
                <a:solidFill>
                  <a:srgbClr val="000000"/>
                </a:solidFill>
                <a:latin typeface="Muli Regular"/>
              </a:rPr>
              <a:t>vui vẻ!</a:t>
            </a:r>
          </a:p>
          <a:p>
            <a:pPr>
              <a:lnSpc>
                <a:spcPts val="2800"/>
              </a:lnSpc>
              <a:spcBef>
                <a:spcPct val="0"/>
              </a:spcBef>
            </a:pPr>
            <a:endParaRPr lang="en-US" sz="2000">
              <a:solidFill>
                <a:srgbClr val="000000"/>
              </a:solidFill>
              <a:latin typeface="Muli Regular"/>
            </a:endParaRPr>
          </a:p>
          <a:p>
            <a:pPr>
              <a:lnSpc>
                <a:spcPts val="2800"/>
              </a:lnSpc>
              <a:spcBef>
                <a:spcPct val="0"/>
              </a:spcBef>
            </a:pPr>
            <a:r>
              <a:rPr lang="en-US" sz="2000">
                <a:solidFill>
                  <a:srgbClr val="000000"/>
                </a:solidFill>
                <a:latin typeface="Muli Regular"/>
              </a:rPr>
              <a:t>Hãy xóa trang này trước khi trình bày.</a:t>
            </a:r>
          </a:p>
        </p:txBody>
      </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886918" y="3138749"/>
            <a:ext cx="756475" cy="807886"/>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023524" y="1551440"/>
            <a:ext cx="483262" cy="807886"/>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861213" y="4879206"/>
            <a:ext cx="807886" cy="611055"/>
          </a:xfrm>
          <a:prstGeom prst="rect">
            <a:avLst/>
          </a:prstGeom>
        </p:spPr>
      </p:pic>
      <p:pic>
        <p:nvPicPr>
          <p:cNvPr id="7" name="Picture 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009570" y="6429826"/>
            <a:ext cx="511171" cy="807886"/>
          </a:xfrm>
          <a:prstGeom prst="rect">
            <a:avLst/>
          </a:prstGeom>
        </p:spPr>
      </p:pic>
      <p:pic>
        <p:nvPicPr>
          <p:cNvPr id="8" name="Picture 8"/>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5879574" y="7925824"/>
            <a:ext cx="771164" cy="807886"/>
          </a:xfrm>
          <a:prstGeom prst="rect">
            <a:avLst/>
          </a:prstGeom>
        </p:spPr>
      </p:pic>
      <p:pic>
        <p:nvPicPr>
          <p:cNvPr id="9" name="Picture 9"/>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8865852" y="3237164"/>
            <a:ext cx="807886" cy="611055"/>
          </a:xfrm>
          <a:prstGeom prst="rect">
            <a:avLst/>
          </a:prstGeom>
        </p:spPr>
      </p:pic>
      <p:pic>
        <p:nvPicPr>
          <p:cNvPr id="10" name="Picture 10"/>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8865852" y="1627088"/>
            <a:ext cx="807886" cy="656591"/>
          </a:xfrm>
          <a:prstGeom prst="rect">
            <a:avLst/>
          </a:prstGeom>
        </p:spPr>
      </p:pic>
      <p:pic>
        <p:nvPicPr>
          <p:cNvPr id="11" name="Picture 11"/>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8865852" y="4780791"/>
            <a:ext cx="807886" cy="807886"/>
          </a:xfrm>
          <a:prstGeom prst="rect">
            <a:avLst/>
          </a:prstGeom>
        </p:spPr>
      </p:pic>
      <p:pic>
        <p:nvPicPr>
          <p:cNvPr id="12" name="Picture 12"/>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8865852" y="6528241"/>
            <a:ext cx="774379" cy="611055"/>
          </a:xfrm>
          <a:prstGeom prst="rect">
            <a:avLst/>
          </a:prstGeom>
        </p:spPr>
      </p:pic>
      <p:pic>
        <p:nvPicPr>
          <p:cNvPr id="13" name="Picture 13"/>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8865852" y="7925824"/>
            <a:ext cx="810834" cy="807886"/>
          </a:xfrm>
          <a:prstGeom prst="rect">
            <a:avLst/>
          </a:prstGeom>
        </p:spPr>
      </p:pic>
      <p:pic>
        <p:nvPicPr>
          <p:cNvPr id="14" name="Picture 14"/>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10616904" y="3237164"/>
            <a:ext cx="807886" cy="611055"/>
          </a:xfrm>
          <a:prstGeom prst="rect">
            <a:avLst/>
          </a:prstGeom>
        </p:spPr>
      </p:pic>
      <p:pic>
        <p:nvPicPr>
          <p:cNvPr id="15" name="Picture 15"/>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10616904" y="1551440"/>
            <a:ext cx="807886" cy="807886"/>
          </a:xfrm>
          <a:prstGeom prst="rect">
            <a:avLst/>
          </a:prstGeom>
        </p:spPr>
      </p:pic>
      <p:pic>
        <p:nvPicPr>
          <p:cNvPr id="16" name="Picture 16"/>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10616904" y="4780791"/>
            <a:ext cx="807886" cy="807886"/>
          </a:xfrm>
          <a:prstGeom prst="rect">
            <a:avLst/>
          </a:prstGeom>
        </p:spPr>
      </p:pic>
      <p:pic>
        <p:nvPicPr>
          <p:cNvPr id="17" name="Picture 17"/>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a:off x="10620576" y="6429826"/>
            <a:ext cx="800541" cy="807886"/>
          </a:xfrm>
          <a:prstGeom prst="rect">
            <a:avLst/>
          </a:prstGeom>
        </p:spPr>
      </p:pic>
      <p:pic>
        <p:nvPicPr>
          <p:cNvPr id="18" name="Picture 18"/>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rcRect/>
          <a:stretch>
            <a:fillRect/>
          </a:stretch>
        </p:blipFill>
        <p:spPr>
          <a:xfrm>
            <a:off x="10486788" y="7925824"/>
            <a:ext cx="1068118" cy="807886"/>
          </a:xfrm>
          <a:prstGeom prst="rect">
            <a:avLst/>
          </a:prstGeom>
        </p:spPr>
      </p:pic>
      <p:pic>
        <p:nvPicPr>
          <p:cNvPr id="19" name="Picture 19"/>
          <p:cNvPicPr>
            <a:picLocks noChangeAspect="1"/>
          </p:cNvPicPr>
          <p:nvPr/>
        </p:nvPicPr>
        <p:blipFill>
          <a:blip r:embed="rId32" cstate="print">
            <a:extLst>
              <a:ext uri="{28A0092B-C50C-407E-A947-70E740481C1C}">
                <a14:useLocalDpi xmlns:a14="http://schemas.microsoft.com/office/drawing/2010/main" val="0"/>
              </a:ext>
              <a:ext uri="{96DAC541-7B7A-43D3-8B79-37D633B846F1}">
                <asvg:svgBlip xmlns:asvg="http://schemas.microsoft.com/office/drawing/2016/SVG/main" r:embed="rId33"/>
              </a:ext>
            </a:extLst>
          </a:blip>
          <a:srcRect/>
          <a:stretch>
            <a:fillRect/>
          </a:stretch>
        </p:blipFill>
        <p:spPr>
          <a:xfrm>
            <a:off x="12365007" y="3182081"/>
            <a:ext cx="807886" cy="721222"/>
          </a:xfrm>
          <a:prstGeom prst="rect">
            <a:avLst/>
          </a:prstGeom>
        </p:spPr>
      </p:pic>
      <p:pic>
        <p:nvPicPr>
          <p:cNvPr id="20" name="Picture 20"/>
          <p:cNvPicPr>
            <a:picLocks noChangeAspect="1"/>
          </p:cNvPicPr>
          <p:nvPr/>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rcRect/>
          <a:stretch>
            <a:fillRect/>
          </a:stretch>
        </p:blipFill>
        <p:spPr>
          <a:xfrm>
            <a:off x="12451671" y="1551440"/>
            <a:ext cx="634557" cy="807886"/>
          </a:xfrm>
          <a:prstGeom prst="rect">
            <a:avLst/>
          </a:prstGeom>
        </p:spPr>
      </p:pic>
      <p:pic>
        <p:nvPicPr>
          <p:cNvPr id="21" name="Picture 21"/>
          <p:cNvPicPr>
            <a:picLocks noChangeAspect="1"/>
          </p:cNvPicPr>
          <p:nvPr/>
        </p:nvPicPr>
        <p:blipFill>
          <a:blip r:embed="rId36" cstate="print">
            <a:extLst>
              <a:ext uri="{28A0092B-C50C-407E-A947-70E740481C1C}">
                <a14:useLocalDpi xmlns:a14="http://schemas.microsoft.com/office/drawing/2010/main" val="0"/>
              </a:ext>
              <a:ext uri="{96DAC541-7B7A-43D3-8B79-37D633B846F1}">
                <asvg:svgBlip xmlns:asvg="http://schemas.microsoft.com/office/drawing/2016/SVG/main" r:embed="rId37"/>
              </a:ext>
            </a:extLst>
          </a:blip>
          <a:srcRect/>
          <a:stretch>
            <a:fillRect/>
          </a:stretch>
        </p:blipFill>
        <p:spPr>
          <a:xfrm>
            <a:off x="12505285" y="4780791"/>
            <a:ext cx="527329" cy="807886"/>
          </a:xfrm>
          <a:prstGeom prst="rect">
            <a:avLst/>
          </a:prstGeom>
        </p:spPr>
      </p:pic>
      <p:pic>
        <p:nvPicPr>
          <p:cNvPr id="22" name="Picture 22"/>
          <p:cNvPicPr>
            <a:picLocks noChangeAspect="1"/>
          </p:cNvPicPr>
          <p:nvPr/>
        </p:nvPicPr>
        <p:blipFill>
          <a:blip r:embed="rId38" cstate="print">
            <a:extLst>
              <a:ext uri="{28A0092B-C50C-407E-A947-70E740481C1C}">
                <a14:useLocalDpi xmlns:a14="http://schemas.microsoft.com/office/drawing/2010/main" val="0"/>
              </a:ext>
              <a:ext uri="{96DAC541-7B7A-43D3-8B79-37D633B846F1}">
                <asvg:svgBlip xmlns:asvg="http://schemas.microsoft.com/office/drawing/2016/SVG/main" r:embed="rId39"/>
              </a:ext>
            </a:extLst>
          </a:blip>
          <a:srcRect/>
          <a:stretch>
            <a:fillRect/>
          </a:stretch>
        </p:blipFill>
        <p:spPr>
          <a:xfrm>
            <a:off x="12387775" y="6429826"/>
            <a:ext cx="762350" cy="807886"/>
          </a:xfrm>
          <a:prstGeom prst="rect">
            <a:avLst/>
          </a:prstGeom>
        </p:spPr>
      </p:pic>
      <p:pic>
        <p:nvPicPr>
          <p:cNvPr id="23" name="Picture 23"/>
          <p:cNvPicPr>
            <a:picLocks noChangeAspect="1"/>
          </p:cNvPicPr>
          <p:nvPr/>
        </p:nvPicPr>
        <p:blipFill>
          <a:blip r:embed="rId40" cstate="print">
            <a:extLst>
              <a:ext uri="{28A0092B-C50C-407E-A947-70E740481C1C}">
                <a14:useLocalDpi xmlns:a14="http://schemas.microsoft.com/office/drawing/2010/main" val="0"/>
              </a:ext>
              <a:ext uri="{96DAC541-7B7A-43D3-8B79-37D633B846F1}">
                <asvg:svgBlip xmlns:asvg="http://schemas.microsoft.com/office/drawing/2016/SVG/main" r:embed="rId41"/>
              </a:ext>
            </a:extLst>
          </a:blip>
          <a:srcRect/>
          <a:stretch>
            <a:fillRect/>
          </a:stretch>
        </p:blipFill>
        <p:spPr>
          <a:xfrm>
            <a:off x="12462023" y="7923973"/>
            <a:ext cx="613854" cy="811586"/>
          </a:xfrm>
          <a:prstGeom prst="rect">
            <a:avLst/>
          </a:prstGeom>
        </p:spPr>
      </p:pic>
      <p:pic>
        <p:nvPicPr>
          <p:cNvPr id="24" name="Picture 24"/>
          <p:cNvPicPr>
            <a:picLocks noChangeAspect="1"/>
          </p:cNvPicPr>
          <p:nvPr/>
        </p:nvPicPr>
        <p:blipFill>
          <a:blip r:embed="rId42" cstate="print">
            <a:extLst>
              <a:ext uri="{28A0092B-C50C-407E-A947-70E740481C1C}">
                <a14:useLocalDpi xmlns:a14="http://schemas.microsoft.com/office/drawing/2010/main" val="0"/>
              </a:ext>
              <a:ext uri="{96DAC541-7B7A-43D3-8B79-37D633B846F1}">
                <asvg:svgBlip xmlns:asvg="http://schemas.microsoft.com/office/drawing/2016/SVG/main" r:embed="rId43"/>
              </a:ext>
            </a:extLst>
          </a:blip>
          <a:srcRect/>
          <a:stretch>
            <a:fillRect/>
          </a:stretch>
        </p:blipFill>
        <p:spPr>
          <a:xfrm>
            <a:off x="14228417" y="3138749"/>
            <a:ext cx="577271" cy="807886"/>
          </a:xfrm>
          <a:prstGeom prst="rect">
            <a:avLst/>
          </a:prstGeom>
        </p:spPr>
      </p:pic>
      <p:pic>
        <p:nvPicPr>
          <p:cNvPr id="25" name="Picture 25"/>
          <p:cNvPicPr>
            <a:picLocks noChangeAspect="1"/>
          </p:cNvPicPr>
          <p:nvPr/>
        </p:nvPicPr>
        <p:blipFill>
          <a:blip r:embed="rId44" cstate="print">
            <a:extLst>
              <a:ext uri="{28A0092B-C50C-407E-A947-70E740481C1C}">
                <a14:useLocalDpi xmlns:a14="http://schemas.microsoft.com/office/drawing/2010/main" val="0"/>
              </a:ext>
              <a:ext uri="{96DAC541-7B7A-43D3-8B79-37D633B846F1}">
                <asvg:svgBlip xmlns:asvg="http://schemas.microsoft.com/office/drawing/2016/SVG/main" r:embed="rId45"/>
              </a:ext>
            </a:extLst>
          </a:blip>
          <a:srcRect/>
          <a:stretch>
            <a:fillRect/>
          </a:stretch>
        </p:blipFill>
        <p:spPr>
          <a:xfrm>
            <a:off x="14113110" y="1582287"/>
            <a:ext cx="807886" cy="746193"/>
          </a:xfrm>
          <a:prstGeom prst="rect">
            <a:avLst/>
          </a:prstGeom>
        </p:spPr>
      </p:pic>
      <p:pic>
        <p:nvPicPr>
          <p:cNvPr id="26" name="Picture 26"/>
          <p:cNvPicPr>
            <a:picLocks noChangeAspect="1"/>
          </p:cNvPicPr>
          <p:nvPr/>
        </p:nvPicPr>
        <p:blipFill>
          <a:blip r:embed="rId46" cstate="print">
            <a:extLst>
              <a:ext uri="{28A0092B-C50C-407E-A947-70E740481C1C}">
                <a14:useLocalDpi xmlns:a14="http://schemas.microsoft.com/office/drawing/2010/main" val="0"/>
              </a:ext>
              <a:ext uri="{96DAC541-7B7A-43D3-8B79-37D633B846F1}">
                <asvg:svgBlip xmlns:asvg="http://schemas.microsoft.com/office/drawing/2016/SVG/main" r:embed="rId47"/>
              </a:ext>
            </a:extLst>
          </a:blip>
          <a:srcRect/>
          <a:stretch>
            <a:fillRect/>
          </a:stretch>
        </p:blipFill>
        <p:spPr>
          <a:xfrm>
            <a:off x="14210056" y="4780791"/>
            <a:ext cx="613993" cy="807886"/>
          </a:xfrm>
          <a:prstGeom prst="rect">
            <a:avLst/>
          </a:prstGeom>
        </p:spPr>
      </p:pic>
      <p:pic>
        <p:nvPicPr>
          <p:cNvPr id="27" name="Picture 27"/>
          <p:cNvPicPr>
            <a:picLocks noChangeAspect="1"/>
          </p:cNvPicPr>
          <p:nvPr/>
        </p:nvPicPr>
        <p:blipFill>
          <a:blip r:embed="rId48" cstate="print">
            <a:extLst>
              <a:ext uri="{28A0092B-C50C-407E-A947-70E740481C1C}">
                <a14:useLocalDpi xmlns:a14="http://schemas.microsoft.com/office/drawing/2010/main" val="0"/>
              </a:ext>
              <a:ext uri="{96DAC541-7B7A-43D3-8B79-37D633B846F1}">
                <asvg:svgBlip xmlns:asvg="http://schemas.microsoft.com/office/drawing/2016/SVG/main" r:embed="rId49"/>
              </a:ext>
            </a:extLst>
          </a:blip>
          <a:srcRect/>
          <a:stretch>
            <a:fillRect/>
          </a:stretch>
        </p:blipFill>
        <p:spPr>
          <a:xfrm>
            <a:off x="14113110" y="6429826"/>
            <a:ext cx="807886" cy="807886"/>
          </a:xfrm>
          <a:prstGeom prst="rect">
            <a:avLst/>
          </a:prstGeom>
        </p:spPr>
      </p:pic>
      <p:pic>
        <p:nvPicPr>
          <p:cNvPr id="28" name="Picture 28"/>
          <p:cNvPicPr>
            <a:picLocks noChangeAspect="1"/>
          </p:cNvPicPr>
          <p:nvPr/>
        </p:nvPicPr>
        <p:blipFill>
          <a:blip r:embed="rId50" cstate="print">
            <a:extLst>
              <a:ext uri="{28A0092B-C50C-407E-A947-70E740481C1C}">
                <a14:useLocalDpi xmlns:a14="http://schemas.microsoft.com/office/drawing/2010/main" val="0"/>
              </a:ext>
              <a:ext uri="{96DAC541-7B7A-43D3-8B79-37D633B846F1}">
                <asvg:svgBlip xmlns:asvg="http://schemas.microsoft.com/office/drawing/2016/SVG/main" r:embed="rId51"/>
              </a:ext>
            </a:extLst>
          </a:blip>
          <a:srcRect/>
          <a:stretch>
            <a:fillRect/>
          </a:stretch>
        </p:blipFill>
        <p:spPr>
          <a:xfrm>
            <a:off x="14113110" y="7950060"/>
            <a:ext cx="807886" cy="75941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28700" y="962025"/>
            <a:ext cx="5059131" cy="1971675"/>
          </a:xfrm>
          <a:prstGeom prst="rect">
            <a:avLst/>
          </a:prstGeom>
        </p:spPr>
        <p:txBody>
          <a:bodyPr lIns="0" tIns="0" rIns="0" bIns="0" rtlCol="0" anchor="t">
            <a:spAutoFit/>
          </a:bodyPr>
          <a:lstStyle/>
          <a:p>
            <a:pPr>
              <a:lnSpc>
                <a:spcPts val="7800"/>
              </a:lnSpc>
              <a:spcBef>
                <a:spcPct val="0"/>
              </a:spcBef>
            </a:pPr>
            <a:r>
              <a:rPr lang="en-US" sz="6000" spc="-60">
                <a:solidFill>
                  <a:srgbClr val="000000"/>
                </a:solidFill>
                <a:latin typeface="Muli Bold"/>
              </a:rPr>
              <a:t>Trang</a:t>
            </a:r>
          </a:p>
          <a:p>
            <a:pPr>
              <a:lnSpc>
                <a:spcPts val="7800"/>
              </a:lnSpc>
              <a:spcBef>
                <a:spcPct val="0"/>
              </a:spcBef>
            </a:pPr>
            <a:r>
              <a:rPr lang="en-US" sz="6000" spc="-60">
                <a:solidFill>
                  <a:srgbClr val="000000"/>
                </a:solidFill>
                <a:latin typeface="Muli Bold"/>
              </a:rPr>
              <a:t>Tài nguyên</a:t>
            </a:r>
          </a:p>
        </p:txBody>
      </p:sp>
      <p:sp>
        <p:nvSpPr>
          <p:cNvPr id="3" name="TextBox 3"/>
          <p:cNvSpPr txBox="1"/>
          <p:nvPr/>
        </p:nvSpPr>
        <p:spPr>
          <a:xfrm>
            <a:off x="1028700" y="7499350"/>
            <a:ext cx="5243646" cy="1758950"/>
          </a:xfrm>
          <a:prstGeom prst="rect">
            <a:avLst/>
          </a:prstGeom>
        </p:spPr>
        <p:txBody>
          <a:bodyPr lIns="0" tIns="0" rIns="0" bIns="0" rtlCol="0" anchor="t">
            <a:spAutoFit/>
          </a:bodyPr>
          <a:lstStyle/>
          <a:p>
            <a:pPr marL="0" lvl="0" indent="0" algn="l">
              <a:lnSpc>
                <a:spcPts val="2800"/>
              </a:lnSpc>
              <a:spcBef>
                <a:spcPct val="0"/>
              </a:spcBef>
            </a:pPr>
            <a:r>
              <a:rPr lang="en-US" sz="2000" u="none">
                <a:solidFill>
                  <a:srgbClr val="000000"/>
                </a:solidFill>
                <a:latin typeface="Muli Regular"/>
              </a:rPr>
              <a:t>Tìm điều kỳ diệu và thú vị khi trình bày với Bản Thuyết Trình Canva. Nhấn các phím sau khi ở chế độ Trình bày!</a:t>
            </a:r>
          </a:p>
          <a:p>
            <a:pPr marL="0" lvl="0" indent="0" algn="l">
              <a:lnSpc>
                <a:spcPts val="2800"/>
              </a:lnSpc>
              <a:spcBef>
                <a:spcPct val="0"/>
              </a:spcBef>
            </a:pPr>
            <a:endParaRPr lang="en-US" sz="2000" u="none">
              <a:solidFill>
                <a:srgbClr val="000000"/>
              </a:solidFill>
              <a:latin typeface="Muli Regular"/>
            </a:endParaRPr>
          </a:p>
          <a:p>
            <a:pPr marL="0" lvl="0" indent="0" algn="l">
              <a:lnSpc>
                <a:spcPts val="2800"/>
              </a:lnSpc>
              <a:spcBef>
                <a:spcPct val="0"/>
              </a:spcBef>
            </a:pPr>
            <a:r>
              <a:rPr lang="en-US" sz="2000" u="none">
                <a:solidFill>
                  <a:srgbClr val="000000"/>
                </a:solidFill>
                <a:latin typeface="Muli Regular"/>
              </a:rPr>
              <a:t>Hãy xóa trang này trước khi trình bày.</a:t>
            </a:r>
          </a:p>
        </p:txBody>
      </p:sp>
      <p:sp>
        <p:nvSpPr>
          <p:cNvPr id="4" name="TextBox 4"/>
          <p:cNvSpPr txBox="1"/>
          <p:nvPr/>
        </p:nvSpPr>
        <p:spPr>
          <a:xfrm>
            <a:off x="12996387" y="1690192"/>
            <a:ext cx="4565699" cy="481330"/>
          </a:xfrm>
          <a:prstGeom prst="rect">
            <a:avLst/>
          </a:prstGeom>
        </p:spPr>
        <p:txBody>
          <a:bodyPr lIns="0" tIns="0" rIns="0" bIns="0" rtlCol="0" anchor="t">
            <a:spAutoFit/>
          </a:bodyPr>
          <a:lstStyle/>
          <a:p>
            <a:pPr>
              <a:lnSpc>
                <a:spcPts val="3919"/>
              </a:lnSpc>
            </a:pPr>
            <a:r>
              <a:rPr lang="en-US" sz="2799">
                <a:solidFill>
                  <a:srgbClr val="000000"/>
                </a:solidFill>
                <a:latin typeface="Muli Regular"/>
              </a:rPr>
              <a:t>C để tạo hoa giấy</a:t>
            </a:r>
          </a:p>
        </p:txBody>
      </p:sp>
      <p:sp>
        <p:nvSpPr>
          <p:cNvPr id="5" name="TextBox 5"/>
          <p:cNvSpPr txBox="1"/>
          <p:nvPr/>
        </p:nvSpPr>
        <p:spPr>
          <a:xfrm>
            <a:off x="7564561" y="3619111"/>
            <a:ext cx="4565699" cy="481330"/>
          </a:xfrm>
          <a:prstGeom prst="rect">
            <a:avLst/>
          </a:prstGeom>
        </p:spPr>
        <p:txBody>
          <a:bodyPr lIns="0" tIns="0" rIns="0" bIns="0" rtlCol="0" anchor="t">
            <a:spAutoFit/>
          </a:bodyPr>
          <a:lstStyle/>
          <a:p>
            <a:pPr>
              <a:lnSpc>
                <a:spcPts val="3919"/>
              </a:lnSpc>
            </a:pPr>
            <a:r>
              <a:rPr lang="en-US" sz="2799">
                <a:solidFill>
                  <a:srgbClr val="000000"/>
                </a:solidFill>
                <a:latin typeface="Muli Regular"/>
              </a:rPr>
              <a:t>D để tạo tiếng trống</a:t>
            </a:r>
          </a:p>
        </p:txBody>
      </p:sp>
      <p:sp>
        <p:nvSpPr>
          <p:cNvPr id="6" name="TextBox 6"/>
          <p:cNvSpPr txBox="1"/>
          <p:nvPr/>
        </p:nvSpPr>
        <p:spPr>
          <a:xfrm>
            <a:off x="7564561" y="5735502"/>
            <a:ext cx="4565699" cy="481330"/>
          </a:xfrm>
          <a:prstGeom prst="rect">
            <a:avLst/>
          </a:prstGeom>
        </p:spPr>
        <p:txBody>
          <a:bodyPr lIns="0" tIns="0" rIns="0" bIns="0" rtlCol="0" anchor="t">
            <a:spAutoFit/>
          </a:bodyPr>
          <a:lstStyle/>
          <a:p>
            <a:pPr>
              <a:lnSpc>
                <a:spcPts val="3919"/>
              </a:lnSpc>
            </a:pPr>
            <a:r>
              <a:rPr lang="en-US" sz="2799">
                <a:solidFill>
                  <a:srgbClr val="000000"/>
                </a:solidFill>
                <a:latin typeface="Muli Regular"/>
              </a:rPr>
              <a:t>O để tạo bong bóng</a:t>
            </a:r>
          </a:p>
        </p:txBody>
      </p:sp>
      <p:sp>
        <p:nvSpPr>
          <p:cNvPr id="7" name="TextBox 7"/>
          <p:cNvSpPr txBox="1"/>
          <p:nvPr/>
        </p:nvSpPr>
        <p:spPr>
          <a:xfrm>
            <a:off x="12996387" y="7635875"/>
            <a:ext cx="3468868" cy="976630"/>
          </a:xfrm>
          <a:prstGeom prst="rect">
            <a:avLst/>
          </a:prstGeom>
        </p:spPr>
        <p:txBody>
          <a:bodyPr lIns="0" tIns="0" rIns="0" bIns="0" rtlCol="0" anchor="t">
            <a:spAutoFit/>
          </a:bodyPr>
          <a:lstStyle/>
          <a:p>
            <a:pPr>
              <a:lnSpc>
                <a:spcPts val="3919"/>
              </a:lnSpc>
            </a:pPr>
            <a:r>
              <a:rPr lang="en-US" sz="2799">
                <a:solidFill>
                  <a:srgbClr val="000000"/>
                </a:solidFill>
                <a:latin typeface="Muli Regular"/>
              </a:rPr>
              <a:t>Bất kỳ số nào từ</a:t>
            </a:r>
          </a:p>
          <a:p>
            <a:pPr>
              <a:lnSpc>
                <a:spcPts val="3919"/>
              </a:lnSpc>
            </a:pPr>
            <a:r>
              <a:rPr lang="en-US" sz="2799">
                <a:solidFill>
                  <a:srgbClr val="000000"/>
                </a:solidFill>
                <a:latin typeface="Muli Regular"/>
              </a:rPr>
              <a:t>0-9 để hẹn giờ</a:t>
            </a:r>
          </a:p>
        </p:txBody>
      </p:sp>
      <p:sp>
        <p:nvSpPr>
          <p:cNvPr id="8" name="TextBox 8"/>
          <p:cNvSpPr txBox="1"/>
          <p:nvPr/>
        </p:nvSpPr>
        <p:spPr>
          <a:xfrm>
            <a:off x="7564561" y="1690192"/>
            <a:ext cx="4565699" cy="481330"/>
          </a:xfrm>
          <a:prstGeom prst="rect">
            <a:avLst/>
          </a:prstGeom>
        </p:spPr>
        <p:txBody>
          <a:bodyPr lIns="0" tIns="0" rIns="0" bIns="0" rtlCol="0" anchor="t">
            <a:spAutoFit/>
          </a:bodyPr>
          <a:lstStyle/>
          <a:p>
            <a:pPr>
              <a:lnSpc>
                <a:spcPts val="3919"/>
              </a:lnSpc>
            </a:pPr>
            <a:r>
              <a:rPr lang="en-US" sz="2799">
                <a:solidFill>
                  <a:srgbClr val="000000"/>
                </a:solidFill>
                <a:latin typeface="Muli Regular"/>
              </a:rPr>
              <a:t>B để tạo hiệu ứng mờ</a:t>
            </a:r>
          </a:p>
        </p:txBody>
      </p:sp>
      <p:sp>
        <p:nvSpPr>
          <p:cNvPr id="9" name="TextBox 9"/>
          <p:cNvSpPr txBox="1"/>
          <p:nvPr/>
        </p:nvSpPr>
        <p:spPr>
          <a:xfrm>
            <a:off x="12996387" y="5735502"/>
            <a:ext cx="4565699" cy="481330"/>
          </a:xfrm>
          <a:prstGeom prst="rect">
            <a:avLst/>
          </a:prstGeom>
        </p:spPr>
        <p:txBody>
          <a:bodyPr lIns="0" tIns="0" rIns="0" bIns="0" rtlCol="0" anchor="t">
            <a:spAutoFit/>
          </a:bodyPr>
          <a:lstStyle/>
          <a:p>
            <a:pPr>
              <a:lnSpc>
                <a:spcPts val="3919"/>
              </a:lnSpc>
            </a:pPr>
            <a:r>
              <a:rPr lang="en-US" sz="2799">
                <a:solidFill>
                  <a:srgbClr val="000000"/>
                </a:solidFill>
                <a:latin typeface="Muli Regular"/>
              </a:rPr>
              <a:t>Q để tắt tiếng</a:t>
            </a:r>
          </a:p>
        </p:txBody>
      </p:sp>
      <p:sp>
        <p:nvSpPr>
          <p:cNvPr id="10" name="TextBox 10"/>
          <p:cNvSpPr txBox="1"/>
          <p:nvPr/>
        </p:nvSpPr>
        <p:spPr>
          <a:xfrm>
            <a:off x="7564561" y="7654925"/>
            <a:ext cx="4565699" cy="481330"/>
          </a:xfrm>
          <a:prstGeom prst="rect">
            <a:avLst/>
          </a:prstGeom>
        </p:spPr>
        <p:txBody>
          <a:bodyPr lIns="0" tIns="0" rIns="0" bIns="0" rtlCol="0" anchor="t">
            <a:spAutoFit/>
          </a:bodyPr>
          <a:lstStyle/>
          <a:p>
            <a:pPr>
              <a:lnSpc>
                <a:spcPts val="3919"/>
              </a:lnSpc>
            </a:pPr>
            <a:r>
              <a:rPr lang="en-US" sz="2799">
                <a:solidFill>
                  <a:srgbClr val="000000"/>
                </a:solidFill>
                <a:latin typeface="Muli Regular"/>
              </a:rPr>
              <a:t>U để hạ màn</a:t>
            </a:r>
          </a:p>
        </p:txBody>
      </p:sp>
      <p:sp>
        <p:nvSpPr>
          <p:cNvPr id="11" name="TextBox 11"/>
          <p:cNvSpPr txBox="1"/>
          <p:nvPr/>
        </p:nvSpPr>
        <p:spPr>
          <a:xfrm>
            <a:off x="12996387" y="3619111"/>
            <a:ext cx="4565699" cy="481330"/>
          </a:xfrm>
          <a:prstGeom prst="rect">
            <a:avLst/>
          </a:prstGeom>
        </p:spPr>
        <p:txBody>
          <a:bodyPr lIns="0" tIns="0" rIns="0" bIns="0" rtlCol="0" anchor="t">
            <a:spAutoFit/>
          </a:bodyPr>
          <a:lstStyle/>
          <a:p>
            <a:pPr>
              <a:lnSpc>
                <a:spcPts val="3919"/>
              </a:lnSpc>
            </a:pPr>
            <a:r>
              <a:rPr lang="en-US" sz="2799">
                <a:solidFill>
                  <a:srgbClr val="000000"/>
                </a:solidFill>
                <a:latin typeface="Muli Regular"/>
              </a:rPr>
              <a:t>M để thả mic</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2527743" y="-89986"/>
            <a:ext cx="10138115" cy="8779655"/>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4" name="Group 4"/>
          <p:cNvGrpSpPr/>
          <p:nvPr/>
        </p:nvGrpSpPr>
        <p:grpSpPr>
          <a:xfrm>
            <a:off x="2505679" y="5832746"/>
            <a:ext cx="5966980" cy="516743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6" name="TextBox 6"/>
          <p:cNvSpPr txBox="1"/>
          <p:nvPr/>
        </p:nvSpPr>
        <p:spPr>
          <a:xfrm>
            <a:off x="1102892" y="4157158"/>
            <a:ext cx="6477000" cy="705321"/>
          </a:xfrm>
          <a:prstGeom prst="rect">
            <a:avLst/>
          </a:prstGeom>
        </p:spPr>
        <p:txBody>
          <a:bodyPr wrap="square" lIns="0" tIns="0" rIns="0" bIns="0" rtlCol="0" anchor="t">
            <a:spAutoFit/>
          </a:bodyPr>
          <a:lstStyle/>
          <a:p>
            <a:pPr marL="0" lvl="0" indent="0" algn="l">
              <a:lnSpc>
                <a:spcPts val="5459"/>
              </a:lnSpc>
              <a:spcBef>
                <a:spcPct val="0"/>
              </a:spcBef>
            </a:pPr>
            <a:r>
              <a:rPr lang="en-US" sz="9600" spc="-168" dirty="0" err="1">
                <a:solidFill>
                  <a:srgbClr val="F4F4F4"/>
                </a:solidFill>
                <a:latin typeface="Times New Roman" panose="02020603050405020304" pitchFamily="18" charset="0"/>
                <a:cs typeface="Times New Roman" panose="02020603050405020304" pitchFamily="18" charset="0"/>
              </a:rPr>
              <a:t>Nội</a:t>
            </a:r>
            <a:r>
              <a:rPr lang="en-US" sz="9600" spc="-168" dirty="0">
                <a:solidFill>
                  <a:srgbClr val="F4F4F4"/>
                </a:solidFill>
                <a:latin typeface="Muli Bold"/>
              </a:rPr>
              <a:t> </a:t>
            </a:r>
            <a:r>
              <a:rPr lang="en-US" sz="9600" spc="-168" dirty="0">
                <a:solidFill>
                  <a:srgbClr val="F4F4F4"/>
                </a:solidFill>
                <a:latin typeface="Times New Roman" panose="02020603050405020304" pitchFamily="18" charset="0"/>
                <a:cs typeface="Times New Roman" panose="02020603050405020304" pitchFamily="18" charset="0"/>
              </a:rPr>
              <a:t>dung</a:t>
            </a:r>
          </a:p>
        </p:txBody>
      </p:sp>
      <p:grpSp>
        <p:nvGrpSpPr>
          <p:cNvPr id="8" name="Group 7"/>
          <p:cNvGrpSpPr/>
          <p:nvPr/>
        </p:nvGrpSpPr>
        <p:grpSpPr>
          <a:xfrm>
            <a:off x="19050000" y="6262061"/>
            <a:ext cx="5353419" cy="4726899"/>
            <a:chOff x="10896600" y="1928009"/>
            <a:chExt cx="7391400" cy="6526371"/>
          </a:xfrm>
        </p:grpSpPr>
        <p:sp>
          <p:nvSpPr>
            <p:cNvPr id="22" name="TextBox 21"/>
            <p:cNvSpPr txBox="1"/>
            <p:nvPr/>
          </p:nvSpPr>
          <p:spPr>
            <a:xfrm>
              <a:off x="10896600" y="1928009"/>
              <a:ext cx="3953035" cy="552427"/>
            </a:xfrm>
            <a:prstGeom prst="rect">
              <a:avLst/>
            </a:prstGeom>
            <a:noFill/>
          </p:spPr>
          <p:txBody>
            <a:bodyPr wrap="none" rtlCol="0">
              <a:spAutoFit/>
            </a:bodyPr>
            <a:lstStyle/>
            <a:p>
              <a:pPr marL="342900" indent="-342900">
                <a:buFont typeface="+mj-lt"/>
                <a:buAutoNum type="arabicPeriod"/>
              </a:pPr>
              <a:r>
                <a:rPr lang="en-US" sz="2000" dirty="0" err="1"/>
                <a:t>Giới</a:t>
              </a:r>
              <a:r>
                <a:rPr lang="en-US" sz="2000" dirty="0"/>
                <a:t> </a:t>
              </a:r>
              <a:r>
                <a:rPr lang="en-US" sz="2000" dirty="0" err="1"/>
                <a:t>thiệu</a:t>
              </a:r>
              <a:r>
                <a:rPr lang="en-US" sz="2000" dirty="0"/>
                <a:t> </a:t>
              </a:r>
              <a:r>
                <a:rPr lang="en-US" sz="2000" dirty="0" err="1"/>
                <a:t>về</a:t>
              </a:r>
              <a:r>
                <a:rPr lang="en-US" sz="2000" dirty="0"/>
                <a:t> </a:t>
              </a:r>
              <a:r>
                <a:rPr lang="en-US" sz="2000" dirty="0" err="1"/>
                <a:t>xử</a:t>
              </a:r>
              <a:r>
                <a:rPr lang="en-US" sz="2000" dirty="0"/>
                <a:t> </a:t>
              </a:r>
              <a:r>
                <a:rPr lang="en-US" sz="2000" dirty="0" err="1"/>
                <a:t>lý</a:t>
              </a:r>
              <a:r>
                <a:rPr lang="en-US" sz="2000" dirty="0"/>
                <a:t> </a:t>
              </a:r>
              <a:r>
                <a:rPr lang="en-US" sz="2000" dirty="0" err="1"/>
                <a:t>ảnh</a:t>
              </a:r>
              <a:endParaRPr lang="en-US" sz="2000" dirty="0"/>
            </a:p>
          </p:txBody>
        </p:sp>
        <p:sp>
          <p:nvSpPr>
            <p:cNvPr id="23" name="TextBox 22"/>
            <p:cNvSpPr txBox="1"/>
            <p:nvPr/>
          </p:nvSpPr>
          <p:spPr>
            <a:xfrm>
              <a:off x="10911840" y="2862453"/>
              <a:ext cx="3152106" cy="552427"/>
            </a:xfrm>
            <a:prstGeom prst="rect">
              <a:avLst/>
            </a:prstGeom>
            <a:noFill/>
          </p:spPr>
          <p:txBody>
            <a:bodyPr wrap="none" rtlCol="0">
              <a:spAutoFit/>
            </a:bodyPr>
            <a:lstStyle/>
            <a:p>
              <a:r>
                <a:rPr lang="en-US" sz="2000" dirty="0"/>
                <a:t>2. </a:t>
              </a:r>
              <a:r>
                <a:rPr lang="en-US" sz="2000" dirty="0" err="1"/>
                <a:t>Phân</a:t>
              </a:r>
              <a:r>
                <a:rPr lang="en-US" sz="2000" dirty="0"/>
                <a:t> </a:t>
              </a:r>
              <a:r>
                <a:rPr lang="en-US" sz="2000" dirty="0" err="1"/>
                <a:t>ngưỡng</a:t>
              </a:r>
              <a:r>
                <a:rPr lang="en-US" sz="2000" dirty="0"/>
                <a:t> </a:t>
              </a:r>
              <a:r>
                <a:rPr lang="en-US" sz="2000" dirty="0" err="1"/>
                <a:t>ảnh</a:t>
              </a:r>
              <a:endParaRPr lang="en-US" sz="2000" dirty="0"/>
            </a:p>
          </p:txBody>
        </p:sp>
        <p:sp>
          <p:nvSpPr>
            <p:cNvPr id="24" name="TextBox 23"/>
            <p:cNvSpPr txBox="1"/>
            <p:nvPr/>
          </p:nvSpPr>
          <p:spPr>
            <a:xfrm>
              <a:off x="10911840" y="3765979"/>
              <a:ext cx="2432801" cy="552427"/>
            </a:xfrm>
            <a:prstGeom prst="rect">
              <a:avLst/>
            </a:prstGeom>
            <a:noFill/>
          </p:spPr>
          <p:txBody>
            <a:bodyPr wrap="none" rtlCol="0">
              <a:spAutoFit/>
            </a:bodyPr>
            <a:lstStyle/>
            <a:p>
              <a:r>
                <a:rPr lang="en-US" sz="2000" dirty="0"/>
                <a:t>3. </a:t>
              </a:r>
              <a:r>
                <a:rPr lang="en-US" sz="2000" dirty="0" err="1"/>
                <a:t>Ngưỡng</a:t>
              </a:r>
              <a:r>
                <a:rPr lang="en-US" sz="2000" dirty="0"/>
                <a:t> </a:t>
              </a:r>
              <a:r>
                <a:rPr lang="en-US" sz="2000" dirty="0" err="1"/>
                <a:t>đơn</a:t>
              </a:r>
              <a:endParaRPr lang="en-US" sz="2000" dirty="0"/>
            </a:p>
          </p:txBody>
        </p:sp>
        <p:sp>
          <p:nvSpPr>
            <p:cNvPr id="25" name="TextBox 24"/>
            <p:cNvSpPr txBox="1"/>
            <p:nvPr/>
          </p:nvSpPr>
          <p:spPr>
            <a:xfrm>
              <a:off x="10896600" y="4605869"/>
              <a:ext cx="2359410" cy="552427"/>
            </a:xfrm>
            <a:prstGeom prst="rect">
              <a:avLst/>
            </a:prstGeom>
            <a:noFill/>
          </p:spPr>
          <p:txBody>
            <a:bodyPr wrap="none" rtlCol="0">
              <a:spAutoFit/>
            </a:bodyPr>
            <a:lstStyle/>
            <a:p>
              <a:r>
                <a:rPr lang="en-US" sz="2000" dirty="0"/>
                <a:t>4. </a:t>
              </a:r>
              <a:r>
                <a:rPr lang="en-US" sz="2000" dirty="0" err="1"/>
                <a:t>Ngưỡng</a:t>
              </a:r>
              <a:r>
                <a:rPr lang="en-US" sz="2000" dirty="0"/>
                <a:t> </a:t>
              </a:r>
              <a:r>
                <a:rPr lang="en-US" sz="2000" dirty="0" err="1"/>
                <a:t>kép</a:t>
              </a:r>
              <a:endParaRPr lang="en-US" sz="2000" dirty="0"/>
            </a:p>
          </p:txBody>
        </p:sp>
        <p:sp>
          <p:nvSpPr>
            <p:cNvPr id="26" name="TextBox 25"/>
            <p:cNvSpPr txBox="1"/>
            <p:nvPr/>
          </p:nvSpPr>
          <p:spPr>
            <a:xfrm>
              <a:off x="10896600" y="5573031"/>
              <a:ext cx="3548276" cy="552427"/>
            </a:xfrm>
            <a:prstGeom prst="rect">
              <a:avLst/>
            </a:prstGeom>
            <a:noFill/>
          </p:spPr>
          <p:txBody>
            <a:bodyPr wrap="none" rtlCol="0">
              <a:spAutoFit/>
            </a:bodyPr>
            <a:lstStyle/>
            <a:p>
              <a:r>
                <a:rPr lang="en-US" sz="2000" dirty="0"/>
                <a:t>5. </a:t>
              </a:r>
              <a:r>
                <a:rPr lang="en-US" sz="2000" dirty="0" err="1"/>
                <a:t>Phân</a:t>
              </a:r>
              <a:r>
                <a:rPr lang="en-US" sz="2000" dirty="0"/>
                <a:t> </a:t>
              </a:r>
              <a:r>
                <a:rPr lang="en-US" sz="2000" dirty="0" err="1"/>
                <a:t>ngưỡng</a:t>
              </a:r>
              <a:r>
                <a:rPr lang="en-US" sz="2000" dirty="0"/>
                <a:t> </a:t>
              </a:r>
              <a:r>
                <a:rPr lang="en-US" sz="2000" dirty="0" err="1"/>
                <a:t>cục</a:t>
              </a:r>
              <a:r>
                <a:rPr lang="en-US" sz="2000" dirty="0"/>
                <a:t> </a:t>
              </a:r>
              <a:r>
                <a:rPr lang="en-US" sz="2000" dirty="0" err="1"/>
                <a:t>bộ</a:t>
              </a:r>
              <a:endParaRPr lang="en-US" sz="2000" dirty="0"/>
            </a:p>
          </p:txBody>
        </p:sp>
        <p:sp>
          <p:nvSpPr>
            <p:cNvPr id="27" name="TextBox 26"/>
            <p:cNvSpPr txBox="1"/>
            <p:nvPr/>
          </p:nvSpPr>
          <p:spPr>
            <a:xfrm>
              <a:off x="10896600" y="7477010"/>
              <a:ext cx="7391400" cy="977370"/>
            </a:xfrm>
            <a:prstGeom prst="rect">
              <a:avLst/>
            </a:prstGeom>
            <a:noFill/>
          </p:spPr>
          <p:txBody>
            <a:bodyPr wrap="square" rtlCol="0">
              <a:spAutoFit/>
            </a:bodyPr>
            <a:lstStyle/>
            <a:p>
              <a:r>
                <a:rPr lang="en-US" sz="2000" dirty="0"/>
                <a:t>7. </a:t>
              </a:r>
              <a:r>
                <a:rPr lang="en-US" sz="2000" dirty="0" err="1"/>
                <a:t>Tác</a:t>
              </a:r>
              <a:r>
                <a:rPr lang="en-US" sz="2000" dirty="0"/>
                <a:t> </a:t>
              </a:r>
              <a:r>
                <a:rPr lang="en-US" sz="2000" dirty="0" err="1"/>
                <a:t>động</a:t>
              </a:r>
              <a:r>
                <a:rPr lang="en-US" sz="2000" dirty="0"/>
                <a:t> </a:t>
              </a:r>
              <a:r>
                <a:rPr lang="en-US" sz="2000" dirty="0" err="1"/>
                <a:t>của</a:t>
              </a:r>
              <a:r>
                <a:rPr lang="en-US" sz="2000" dirty="0"/>
                <a:t> </a:t>
              </a:r>
              <a:r>
                <a:rPr lang="en-US" sz="2000" dirty="0" err="1"/>
                <a:t>chiếu</a:t>
              </a:r>
              <a:r>
                <a:rPr lang="en-US" sz="2000" dirty="0"/>
                <a:t> </a:t>
              </a:r>
              <a:r>
                <a:rPr lang="en-US" sz="2000" dirty="0" err="1"/>
                <a:t>sáng</a:t>
              </a:r>
              <a:r>
                <a:rPr lang="en-US" sz="2000" dirty="0"/>
                <a:t> </a:t>
              </a:r>
              <a:r>
                <a:rPr lang="en-US" sz="2000" dirty="0" err="1"/>
                <a:t>và</a:t>
              </a:r>
              <a:r>
                <a:rPr lang="en-US" sz="2000" dirty="0"/>
                <a:t> </a:t>
              </a:r>
              <a:r>
                <a:rPr lang="en-US" sz="2000" dirty="0" err="1"/>
                <a:t>nhiễu</a:t>
              </a:r>
              <a:r>
                <a:rPr lang="en-US" sz="2000" dirty="0"/>
                <a:t> </a:t>
              </a:r>
              <a:r>
                <a:rPr lang="en-US" sz="2000" dirty="0" err="1"/>
                <a:t>đối</a:t>
              </a:r>
              <a:r>
                <a:rPr lang="en-US" sz="2000" dirty="0"/>
                <a:t> </a:t>
              </a:r>
              <a:r>
                <a:rPr lang="en-US" sz="2000" dirty="0" err="1"/>
                <a:t>với</a:t>
              </a:r>
              <a:r>
                <a:rPr lang="en-US" sz="2000" dirty="0"/>
                <a:t> </a:t>
              </a:r>
              <a:r>
                <a:rPr lang="en-US" sz="2000" dirty="0" err="1"/>
                <a:t>phân</a:t>
              </a:r>
              <a:r>
                <a:rPr lang="en-US" sz="2000" dirty="0"/>
                <a:t> </a:t>
              </a:r>
              <a:r>
                <a:rPr lang="en-US" sz="2000" dirty="0" err="1"/>
                <a:t>ngưỡng</a:t>
              </a:r>
              <a:endParaRPr lang="en-US" sz="2000" dirty="0"/>
            </a:p>
          </p:txBody>
        </p:sp>
        <p:sp>
          <p:nvSpPr>
            <p:cNvPr id="28" name="TextBox 27"/>
            <p:cNvSpPr txBox="1"/>
            <p:nvPr/>
          </p:nvSpPr>
          <p:spPr>
            <a:xfrm>
              <a:off x="10911840" y="6542565"/>
              <a:ext cx="3834759" cy="552427"/>
            </a:xfrm>
            <a:prstGeom prst="rect">
              <a:avLst/>
            </a:prstGeom>
            <a:noFill/>
          </p:spPr>
          <p:txBody>
            <a:bodyPr wrap="none" rtlCol="0">
              <a:spAutoFit/>
            </a:bodyPr>
            <a:lstStyle/>
            <a:p>
              <a:r>
                <a:rPr lang="en-US" sz="2000" dirty="0"/>
                <a:t>6. </a:t>
              </a:r>
              <a:r>
                <a:rPr lang="en-US" sz="2000" dirty="0" err="1"/>
                <a:t>Phân</a:t>
              </a:r>
              <a:r>
                <a:rPr lang="en-US" sz="2000" dirty="0"/>
                <a:t> </a:t>
              </a:r>
              <a:r>
                <a:rPr lang="en-US" sz="2000" dirty="0" err="1"/>
                <a:t>ngưỡng</a:t>
              </a:r>
              <a:r>
                <a:rPr lang="en-US" sz="2000" dirty="0"/>
                <a:t> </a:t>
              </a:r>
              <a:r>
                <a:rPr lang="en-US" sz="2000" dirty="0" err="1"/>
                <a:t>toàn</a:t>
              </a:r>
              <a:r>
                <a:rPr lang="en-US" sz="2000" dirty="0"/>
                <a:t> </a:t>
              </a:r>
              <a:r>
                <a:rPr lang="en-US" sz="2000" dirty="0" err="1"/>
                <a:t>cục</a:t>
              </a:r>
              <a:endParaRPr lang="en-US" sz="2000" dirty="0"/>
            </a:p>
          </p:txBody>
        </p:sp>
      </p:grpSp>
      <p:sp>
        <p:nvSpPr>
          <p:cNvPr id="7" name="TextBox 6"/>
          <p:cNvSpPr txBox="1"/>
          <p:nvPr/>
        </p:nvSpPr>
        <p:spPr>
          <a:xfrm>
            <a:off x="7772400" y="3848099"/>
            <a:ext cx="11049000" cy="1323439"/>
          </a:xfrm>
          <a:prstGeom prst="rect">
            <a:avLst/>
          </a:prstGeom>
          <a:noFill/>
        </p:spPr>
        <p:txBody>
          <a:bodyPr wrap="square" rtlCol="0">
            <a:spAutoFit/>
          </a:bodyPr>
          <a:lstStyle/>
          <a:p>
            <a:r>
              <a:rPr lang="en-US" sz="4000" dirty="0">
                <a:solidFill>
                  <a:schemeClr val="bg1"/>
                </a:solidFill>
                <a:latin typeface="Times New Roman" panose="02020603050405020304" pitchFamily="18" charset="0"/>
                <a:cs typeface="Times New Roman" panose="02020603050405020304" pitchFamily="18" charset="0"/>
              </a:rPr>
              <a:t>II. GIỚI THIỆU PHÂN ĐOẠN DỰA TRÊN CƯỜNG ĐỘ</a:t>
            </a:r>
          </a:p>
        </p:txBody>
      </p:sp>
      <p:sp>
        <p:nvSpPr>
          <p:cNvPr id="15" name="TextBox 14"/>
          <p:cNvSpPr txBox="1"/>
          <p:nvPr/>
        </p:nvSpPr>
        <p:spPr>
          <a:xfrm>
            <a:off x="6248400" y="1104900"/>
            <a:ext cx="7725513" cy="707886"/>
          </a:xfrm>
          <a:prstGeom prst="rect">
            <a:avLst/>
          </a:prstGeom>
          <a:noFill/>
        </p:spPr>
        <p:txBody>
          <a:bodyPr wrap="none" rtlCol="0">
            <a:spAutoFit/>
          </a:bodyPr>
          <a:lstStyle/>
          <a:p>
            <a:r>
              <a:rPr lang="en-US" sz="4000" dirty="0">
                <a:solidFill>
                  <a:schemeClr val="bg1"/>
                </a:solidFill>
                <a:latin typeface="Times New Roman" panose="02020603050405020304" pitchFamily="18" charset="0"/>
                <a:cs typeface="Times New Roman" panose="02020603050405020304" pitchFamily="18" charset="0"/>
              </a:rPr>
              <a:t>I. GIỚI THIỆU PHÂN ĐOẠN ẢNH</a:t>
            </a:r>
          </a:p>
        </p:txBody>
      </p:sp>
      <p:sp>
        <p:nvSpPr>
          <p:cNvPr id="16" name="TextBox 15"/>
          <p:cNvSpPr txBox="1"/>
          <p:nvPr/>
        </p:nvSpPr>
        <p:spPr>
          <a:xfrm>
            <a:off x="8307057" y="6938857"/>
            <a:ext cx="10398047" cy="707886"/>
          </a:xfrm>
          <a:prstGeom prst="rect">
            <a:avLst/>
          </a:prstGeom>
          <a:noFill/>
        </p:spPr>
        <p:txBody>
          <a:bodyPr wrap="square" rtlCol="0">
            <a:spAutoFit/>
          </a:bodyPr>
          <a:lstStyle/>
          <a:p>
            <a:r>
              <a:rPr lang="en-US" sz="4000" dirty="0">
                <a:solidFill>
                  <a:schemeClr val="bg1"/>
                </a:solidFill>
                <a:latin typeface="Times New Roman" panose="02020603050405020304" pitchFamily="18" charset="0"/>
                <a:cs typeface="Times New Roman" panose="02020603050405020304" pitchFamily="18" charset="0"/>
              </a:rPr>
              <a:t>III. CÁC PHƯƠNG PHÁP PHÂN ĐOẠN</a:t>
            </a:r>
          </a:p>
        </p:txBody>
      </p:sp>
      <p:grpSp>
        <p:nvGrpSpPr>
          <p:cNvPr id="18" name="Group 17"/>
          <p:cNvGrpSpPr/>
          <p:nvPr/>
        </p:nvGrpSpPr>
        <p:grpSpPr>
          <a:xfrm>
            <a:off x="12496800" y="9083644"/>
            <a:ext cx="5553423" cy="842932"/>
            <a:chOff x="914400" y="800100"/>
            <a:chExt cx="5553423" cy="842932"/>
          </a:xfrm>
        </p:grpSpPr>
        <p:pic>
          <p:nvPicPr>
            <p:cNvPr id="19" name="Picture 18">
              <a:extLst>
                <a:ext uri="{FF2B5EF4-FFF2-40B4-BE49-F238E27FC236}">
                  <a16:creationId xmlns:a16="http://schemas.microsoft.com/office/drawing/2014/main" id="{BD812114-FF7C-870B-3CA3-56E3F050DD6B}"/>
                </a:ext>
              </a:extLst>
            </p:cNvPr>
            <p:cNvPicPr>
              <a:picLocks noChangeAspect="1"/>
            </p:cNvPicPr>
            <p:nvPr/>
          </p:nvPicPr>
          <p:blipFill>
            <a:blip r:embed="rId2"/>
            <a:stretch>
              <a:fillRect/>
            </a:stretch>
          </p:blipFill>
          <p:spPr>
            <a:xfrm>
              <a:off x="914400" y="800100"/>
              <a:ext cx="978508" cy="842932"/>
            </a:xfrm>
            <a:prstGeom prst="rect">
              <a:avLst/>
            </a:prstGeom>
          </p:spPr>
        </p:pic>
        <p:sp>
          <p:nvSpPr>
            <p:cNvPr id="20" name="TextBox 19"/>
            <p:cNvSpPr txBox="1"/>
            <p:nvPr/>
          </p:nvSpPr>
          <p:spPr>
            <a:xfrm>
              <a:off x="1918308" y="1036900"/>
              <a:ext cx="4549515" cy="369332"/>
            </a:xfrm>
            <a:prstGeom prst="rect">
              <a:avLst/>
            </a:prstGeom>
            <a:noFill/>
          </p:spPr>
          <p:txBody>
            <a:bodyPr wrap="none" rtlCol="0">
              <a:spAutoFit/>
            </a:bodyPr>
            <a:lstStyle/>
            <a:p>
              <a:r>
                <a:rPr lang="en-US" b="1" dirty="0">
                  <a:solidFill>
                    <a:schemeClr val="bg1"/>
                  </a:solidFill>
                </a:rPr>
                <a:t>TRƯỜNG ĐH SƯ PHẠM KỸ THUẬT VĨNH LONG</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5914265" y="4172139"/>
            <a:ext cx="7027514" cy="6085860"/>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a:off x="11622345" y="534973"/>
            <a:ext cx="4961246" cy="42964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9" name="TextBox 9"/>
          <p:cNvSpPr txBox="1"/>
          <p:nvPr/>
        </p:nvSpPr>
        <p:spPr>
          <a:xfrm>
            <a:off x="1219200" y="1412948"/>
            <a:ext cx="8295905" cy="1179425"/>
          </a:xfrm>
          <a:prstGeom prst="rect">
            <a:avLst/>
          </a:prstGeom>
        </p:spPr>
        <p:txBody>
          <a:bodyPr wrap="square" lIns="0" tIns="0" rIns="0" bIns="0" rtlCol="0" anchor="t">
            <a:spAutoFit/>
          </a:bodyPr>
          <a:lstStyle/>
          <a:p>
            <a:pPr>
              <a:lnSpc>
                <a:spcPts val="10199"/>
              </a:lnSpc>
              <a:spcBef>
                <a:spcPct val="0"/>
              </a:spcBef>
            </a:pPr>
            <a:r>
              <a:rPr lang="en-US" sz="6600" b="1" spc="-84" dirty="0" err="1">
                <a:solidFill>
                  <a:srgbClr val="000000"/>
                </a:solidFill>
                <a:latin typeface="Times New Roman" panose="02020603050405020304" pitchFamily="18" charset="0"/>
                <a:cs typeface="Times New Roman" panose="02020603050405020304" pitchFamily="18" charset="0"/>
              </a:rPr>
              <a:t>Giới</a:t>
            </a:r>
            <a:r>
              <a:rPr lang="en-US" sz="6600" b="1" spc="-84" dirty="0">
                <a:solidFill>
                  <a:srgbClr val="000000"/>
                </a:solidFill>
                <a:latin typeface="Times New Roman" panose="02020603050405020304" pitchFamily="18" charset="0"/>
                <a:cs typeface="Times New Roman" panose="02020603050405020304" pitchFamily="18" charset="0"/>
              </a:rPr>
              <a:t> </a:t>
            </a:r>
            <a:r>
              <a:rPr lang="en-US" sz="6600" b="1" spc="-84" dirty="0" err="1">
                <a:solidFill>
                  <a:srgbClr val="000000"/>
                </a:solidFill>
                <a:latin typeface="Times New Roman" panose="02020603050405020304" pitchFamily="18" charset="0"/>
                <a:cs typeface="Times New Roman" panose="02020603050405020304" pitchFamily="18" charset="0"/>
              </a:rPr>
              <a:t>thiệu</a:t>
            </a:r>
            <a:r>
              <a:rPr lang="en-US" sz="6600" b="1" spc="-84" dirty="0">
                <a:solidFill>
                  <a:srgbClr val="000000"/>
                </a:solidFill>
                <a:latin typeface="Times New Roman" panose="02020603050405020304" pitchFamily="18" charset="0"/>
                <a:cs typeface="Times New Roman" panose="02020603050405020304" pitchFamily="18" charset="0"/>
              </a:rPr>
              <a:t> </a:t>
            </a:r>
            <a:r>
              <a:rPr lang="en-US" sz="6600" b="1" spc="-84" dirty="0" err="1">
                <a:solidFill>
                  <a:srgbClr val="000000"/>
                </a:solidFill>
                <a:latin typeface="Times New Roman" panose="02020603050405020304" pitchFamily="18" charset="0"/>
                <a:cs typeface="Times New Roman" panose="02020603050405020304" pitchFamily="18" charset="0"/>
              </a:rPr>
              <a:t>về</a:t>
            </a:r>
            <a:r>
              <a:rPr lang="en-US" sz="6600" b="1" spc="-84" dirty="0">
                <a:solidFill>
                  <a:srgbClr val="000000"/>
                </a:solidFill>
                <a:latin typeface="Times New Roman" panose="02020603050405020304" pitchFamily="18" charset="0"/>
                <a:cs typeface="Times New Roman" panose="02020603050405020304" pitchFamily="18" charset="0"/>
              </a:rPr>
              <a:t> </a:t>
            </a:r>
            <a:r>
              <a:rPr lang="en-US" sz="6600" b="1" spc="-84" dirty="0" err="1">
                <a:solidFill>
                  <a:srgbClr val="000000"/>
                </a:solidFill>
                <a:latin typeface="Times New Roman" panose="02020603050405020304" pitchFamily="18" charset="0"/>
                <a:cs typeface="Times New Roman" panose="02020603050405020304" pitchFamily="18" charset="0"/>
              </a:rPr>
              <a:t>xử</a:t>
            </a:r>
            <a:r>
              <a:rPr lang="en-US" sz="6600" b="1" spc="-84" dirty="0">
                <a:solidFill>
                  <a:srgbClr val="000000"/>
                </a:solidFill>
                <a:latin typeface="Times New Roman" panose="02020603050405020304" pitchFamily="18" charset="0"/>
                <a:cs typeface="Times New Roman" panose="02020603050405020304" pitchFamily="18" charset="0"/>
              </a:rPr>
              <a:t> </a:t>
            </a:r>
            <a:r>
              <a:rPr lang="en-US" sz="6600" b="1" spc="-84" dirty="0" err="1">
                <a:solidFill>
                  <a:srgbClr val="000000"/>
                </a:solidFill>
                <a:latin typeface="Times New Roman" panose="02020603050405020304" pitchFamily="18" charset="0"/>
                <a:cs typeface="Times New Roman" panose="02020603050405020304" pitchFamily="18" charset="0"/>
              </a:rPr>
              <a:t>lý</a:t>
            </a:r>
            <a:r>
              <a:rPr lang="en-US" sz="6600" b="1" spc="-84" dirty="0">
                <a:solidFill>
                  <a:srgbClr val="000000"/>
                </a:solidFill>
                <a:latin typeface="Times New Roman" panose="02020603050405020304" pitchFamily="18" charset="0"/>
                <a:cs typeface="Times New Roman" panose="02020603050405020304" pitchFamily="18" charset="0"/>
              </a:rPr>
              <a:t> </a:t>
            </a:r>
            <a:r>
              <a:rPr lang="en-US" sz="6600" b="1" spc="-84" dirty="0" err="1">
                <a:solidFill>
                  <a:srgbClr val="000000"/>
                </a:solidFill>
                <a:latin typeface="Times New Roman" panose="02020603050405020304" pitchFamily="18" charset="0"/>
                <a:cs typeface="Times New Roman" panose="02020603050405020304" pitchFamily="18" charset="0"/>
              </a:rPr>
              <a:t>ảnh</a:t>
            </a:r>
            <a:endParaRPr lang="en-US" sz="6600" b="1" spc="-84" dirty="0">
              <a:solidFill>
                <a:srgbClr val="000000"/>
              </a:solidFill>
              <a:latin typeface="Times New Roman" panose="02020603050405020304" pitchFamily="18" charset="0"/>
              <a:cs typeface="Times New Roman" panose="02020603050405020304" pitchFamily="18" charset="0"/>
            </a:endParaRPr>
          </a:p>
        </p:txBody>
      </p:sp>
      <p:sp>
        <p:nvSpPr>
          <p:cNvPr id="10" name="TextBox 10"/>
          <p:cNvSpPr txBox="1"/>
          <p:nvPr/>
        </p:nvSpPr>
        <p:spPr>
          <a:xfrm>
            <a:off x="533400" y="3397656"/>
            <a:ext cx="10287000" cy="6460871"/>
          </a:xfrm>
          <a:prstGeom prst="rect">
            <a:avLst/>
          </a:prstGeom>
        </p:spPr>
        <p:txBody>
          <a:bodyPr wrap="square" lIns="0" tIns="0" rIns="0" bIns="0" rtlCol="0" anchor="t">
            <a:spAutoFit/>
          </a:bodyPr>
          <a:lstStyle/>
          <a:p>
            <a:pPr algn="just"/>
            <a:r>
              <a:rPr lang="en-US" sz="4800" b="1">
                <a:latin typeface="Times New Roman" panose="02020603050405020304" pitchFamily="18" charset="0"/>
                <a:cs typeface="Times New Roman" panose="02020603050405020304" pitchFamily="18" charset="0"/>
              </a:rPr>
              <a:t>	</a:t>
            </a:r>
            <a:r>
              <a:rPr lang="vi-VN" sz="4800" b="1">
                <a:latin typeface="Times New Roman" panose="02020603050405020304" pitchFamily="18" charset="0"/>
                <a:cs typeface="Times New Roman" panose="02020603050405020304" pitchFamily="18" charset="0"/>
              </a:rPr>
              <a:t>Xử </a:t>
            </a:r>
            <a:r>
              <a:rPr lang="vi-VN" sz="4800" b="1" dirty="0">
                <a:latin typeface="Times New Roman" panose="02020603050405020304" pitchFamily="18" charset="0"/>
                <a:cs typeface="Times New Roman" panose="02020603050405020304" pitchFamily="18" charset="0"/>
              </a:rPr>
              <a:t>lý ảnh </a:t>
            </a:r>
            <a:r>
              <a:rPr lang="vi-VN" sz="4800" dirty="0">
                <a:latin typeface="Times New Roman" panose="02020603050405020304" pitchFamily="18" charset="0"/>
                <a:cs typeface="Times New Roman" panose="02020603050405020304" pitchFamily="18" charset="0"/>
              </a:rPr>
              <a:t>là quá trình xử lý và chỉnh sửa ảnh số bằng các phương pháp số học và thuật toán để cải thiện chất lượng ảnh, thay đổi các thuộc tính của ảnh và phân tích nội dung của ảnh.</a:t>
            </a:r>
            <a:endParaRPr lang="en-US" sz="4800" dirty="0">
              <a:latin typeface="Times New Roman" panose="02020603050405020304" pitchFamily="18" charset="0"/>
              <a:cs typeface="Times New Roman" panose="02020603050405020304" pitchFamily="18" charset="0"/>
            </a:endParaRPr>
          </a:p>
          <a:p>
            <a:pPr algn="just"/>
            <a:r>
              <a:rPr lang="en-US" sz="4800">
                <a:latin typeface="Times New Roman" panose="02020603050405020304" pitchFamily="18" charset="0"/>
                <a:cs typeface="Times New Roman" panose="02020603050405020304" pitchFamily="18" charset="0"/>
                <a:sym typeface="Wingdings" panose="05000000000000000000" pitchFamily="2" charset="2"/>
              </a:rPr>
              <a:t>	</a:t>
            </a:r>
            <a:r>
              <a:rPr lang="vi-VN" sz="4800" b="1">
                <a:latin typeface="Times New Roman" panose="02020603050405020304" pitchFamily="18" charset="0"/>
                <a:cs typeface="Times New Roman" panose="02020603050405020304" pitchFamily="18" charset="0"/>
                <a:sym typeface="Wingdings" panose="05000000000000000000" pitchFamily="2" charset="2"/>
              </a:rPr>
              <a:t></a:t>
            </a:r>
            <a:r>
              <a:rPr lang="vi-VN" sz="4800" dirty="0">
                <a:latin typeface="Times New Roman" panose="02020603050405020304" pitchFamily="18" charset="0"/>
                <a:cs typeface="Times New Roman" panose="02020603050405020304" pitchFamily="18" charset="0"/>
              </a:rPr>
              <a:t>Quá trình xử lý ảnh bao gồm các bước như tiền xử lý, trích xuất đặc trưng, xử lý đặc trưng và tái tạo ảnh.</a:t>
            </a:r>
            <a:endParaRPr lang="en-US" sz="4800" dirty="0">
              <a:latin typeface="Times New Roman" panose="02020603050405020304" pitchFamily="18" charset="0"/>
              <a:cs typeface="Times New Roman" panose="02020603050405020304" pitchFamily="18" charset="0"/>
            </a:endParaRPr>
          </a:p>
          <a:p>
            <a:pPr marL="269874" lvl="1">
              <a:lnSpc>
                <a:spcPts val="3499"/>
              </a:lnSpc>
            </a:pPr>
            <a:endParaRPr lang="en-US" sz="4000" dirty="0">
              <a:solidFill>
                <a:srgbClr val="000000"/>
              </a:solidFill>
              <a:latin typeface="Muli Regular"/>
            </a:endParaRPr>
          </a:p>
        </p:txBody>
      </p:sp>
      <p:grpSp>
        <p:nvGrpSpPr>
          <p:cNvPr id="15" name="Group 14"/>
          <p:cNvGrpSpPr/>
          <p:nvPr/>
        </p:nvGrpSpPr>
        <p:grpSpPr>
          <a:xfrm>
            <a:off x="902661" y="707395"/>
            <a:ext cx="5553423" cy="842932"/>
            <a:chOff x="914400" y="800100"/>
            <a:chExt cx="5553423" cy="842932"/>
          </a:xfrm>
        </p:grpSpPr>
        <p:pic>
          <p:nvPicPr>
            <p:cNvPr id="16" name="Picture 15">
              <a:extLst>
                <a:ext uri="{FF2B5EF4-FFF2-40B4-BE49-F238E27FC236}">
                  <a16:creationId xmlns:a16="http://schemas.microsoft.com/office/drawing/2014/main" id="{BD812114-FF7C-870B-3CA3-56E3F050DD6B}"/>
                </a:ext>
              </a:extLst>
            </p:cNvPr>
            <p:cNvPicPr>
              <a:picLocks noChangeAspect="1"/>
            </p:cNvPicPr>
            <p:nvPr/>
          </p:nvPicPr>
          <p:blipFill>
            <a:blip r:embed="rId2"/>
            <a:stretch>
              <a:fillRect/>
            </a:stretch>
          </p:blipFill>
          <p:spPr>
            <a:xfrm>
              <a:off x="914400" y="800100"/>
              <a:ext cx="978508" cy="842932"/>
            </a:xfrm>
            <a:prstGeom prst="rect">
              <a:avLst/>
            </a:prstGeom>
          </p:spPr>
        </p:pic>
        <p:sp>
          <p:nvSpPr>
            <p:cNvPr id="17" name="TextBox 16"/>
            <p:cNvSpPr txBox="1"/>
            <p:nvPr/>
          </p:nvSpPr>
          <p:spPr>
            <a:xfrm>
              <a:off x="1918308" y="1036900"/>
              <a:ext cx="4549515" cy="369332"/>
            </a:xfrm>
            <a:prstGeom prst="rect">
              <a:avLst/>
            </a:prstGeom>
            <a:noFill/>
          </p:spPr>
          <p:txBody>
            <a:bodyPr wrap="none" rtlCol="0">
              <a:spAutoFit/>
            </a:bodyPr>
            <a:lstStyle/>
            <a:p>
              <a:r>
                <a:rPr lang="en-US" b="1" dirty="0"/>
                <a:t>TRƯỜNG ĐH SƯ PHẠM KỸ THUẬT VĨNH LONG</a:t>
              </a:r>
            </a:p>
          </p:txBody>
        </p:sp>
      </p:grpSp>
      <p:pic>
        <p:nvPicPr>
          <p:cNvPr id="18" name="Picture 17"/>
          <p:cNvPicPr>
            <a:picLocks noChangeAspect="1"/>
          </p:cNvPicPr>
          <p:nvPr/>
        </p:nvPicPr>
        <p:blipFill rotWithShape="1">
          <a:blip r:embed="rId3"/>
          <a:srcRect t="1311" b="1356"/>
          <a:stretch/>
        </p:blipFill>
        <p:spPr>
          <a:xfrm>
            <a:off x="11277600" y="2909008"/>
            <a:ext cx="9129617" cy="6705600"/>
          </a:xfrm>
          <a:prstGeom prst="hexagon">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7" name="Group 27"/>
          <p:cNvGrpSpPr/>
          <p:nvPr/>
        </p:nvGrpSpPr>
        <p:grpSpPr>
          <a:xfrm>
            <a:off x="12149806" y="2732043"/>
            <a:ext cx="6087853" cy="5272109"/>
            <a:chOff x="-8802781" y="1615023"/>
            <a:chExt cx="3619627" cy="3134614"/>
          </a:xfrm>
        </p:grpSpPr>
        <p:sp>
          <p:nvSpPr>
            <p:cNvPr id="28" name="Freeform 28"/>
            <p:cNvSpPr/>
            <p:nvPr/>
          </p:nvSpPr>
          <p:spPr>
            <a:xfrm>
              <a:off x="-8802781" y="1615023"/>
              <a:ext cx="3619627" cy="3134614"/>
            </a:xfrm>
            <a:prstGeom prst="hexagon">
              <a:avLst/>
            </a:prstGeom>
            <a:solidFill>
              <a:srgbClr val="00A181"/>
            </a:solidFill>
          </p:spPr>
        </p:sp>
      </p:grpSp>
      <p:pic>
        <p:nvPicPr>
          <p:cNvPr id="21" name="Picture 20" descr="Xử lý ảnh công nghiệp - Camera công nghiệp - Machine Vision">
            <a:extLst>
              <a:ext uri="{FF2B5EF4-FFF2-40B4-BE49-F238E27FC236}">
                <a16:creationId xmlns:a16="http://schemas.microsoft.com/office/drawing/2014/main" id="{D8682538-1569-DCA1-3D8B-5E08D4833148}"/>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011" b="94519" l="6700" r="93724">
                        <a14:foregroundMark x1="9450" y1="80348" x2="6488" y2="93984"/>
                        <a14:foregroundMark x1="9944" y1="94786" x2="25388" y2="95053"/>
                        <a14:foregroundMark x1="44922" y1="49465" x2="45487" y2="68182"/>
                        <a14:foregroundMark x1="47955" y1="69786" x2="72144" y2="70455"/>
                        <a14:foregroundMark x1="47814" y1="44519" x2="47743" y2="66845"/>
                        <a14:foregroundMark x1="68900" y1="36765" x2="78209" y2="35963"/>
                        <a14:foregroundMark x1="77715" y1="36765" x2="75952" y2="70321"/>
                        <a14:foregroundMark x1="65515" y1="38369" x2="66432" y2="68717"/>
                        <a14:foregroundMark x1="66291" y1="68717" x2="74683" y2="68984"/>
                        <a14:foregroundMark x1="74824" y1="68984" x2="74401" y2="43182"/>
                        <a14:foregroundMark x1="74330" y1="43048" x2="64880" y2="41979"/>
                        <a14:foregroundMark x1="66291" y1="44118" x2="66643" y2="63770"/>
                        <a14:foregroundMark x1="66925" y1="68449" x2="74683" y2="67914"/>
                        <a14:foregroundMark x1="70733" y1="68182" x2="70733" y2="68182"/>
                        <a14:foregroundMark x1="70733" y1="68182" x2="70733" y2="68182"/>
                        <a14:foregroundMark x1="70733" y1="68182" x2="70945" y2="65374"/>
                        <a14:foregroundMark x1="70592" y1="67781" x2="71791" y2="52941"/>
                        <a14:foregroundMark x1="71862" y1="53743" x2="71298" y2="43449"/>
                        <a14:foregroundMark x1="71721" y1="40775" x2="72144" y2="37701"/>
                        <a14:foregroundMark x1="64669" y1="65107" x2="46544" y2="65909"/>
                        <a14:foregroundMark x1="52539" y1="61364" x2="52327" y2="52406"/>
                        <a14:foregroundMark x1="49013" y1="46524" x2="65092" y2="44786"/>
                        <a14:foregroundMark x1="46403" y1="84358" x2="54090" y2="83824"/>
                        <a14:foregroundMark x1="33498" y1="53075" x2="43724" y2="56150"/>
                        <a14:foregroundMark x1="27574" y1="46925" x2="28209" y2="52941"/>
                        <a14:foregroundMark x1="27362" y1="38369" x2="28068" y2="49599"/>
                        <a14:foregroundMark x1="27362" y1="30348" x2="28702" y2="31417"/>
                        <a14:foregroundMark x1="28843" y1="32086" x2="27715" y2="30348"/>
                        <a14:foregroundMark x1="19605" y1="25668" x2="23202" y2="25535"/>
                        <a14:foregroundMark x1="20028" y1="27139" x2="23131" y2="27540"/>
                        <a14:foregroundMark x1="19746" y1="25535" x2="23343" y2="25535"/>
                        <a14:foregroundMark x1="35120" y1="11898" x2="35049" y2="18316"/>
                        <a14:foregroundMark x1="36107" y1="13369" x2="36107" y2="17112"/>
                        <a14:foregroundMark x1="34485" y1="10963" x2="36530" y2="11765"/>
                        <a14:foregroundMark x1="34344" y1="10829" x2="37306" y2="11497"/>
                        <a14:foregroundMark x1="33992" y1="10428" x2="36037" y2="10695"/>
                        <a14:foregroundMark x1="33921" y1="9893" x2="33709" y2="12032"/>
                        <a14:foregroundMark x1="37588" y1="10561" x2="37800" y2="12299"/>
                        <a14:foregroundMark x1="48590" y1="25802" x2="48166" y2="32754"/>
                        <a14:foregroundMark x1="48731" y1="33155" x2="48731" y2="26738"/>
                        <a14:foregroundMark x1="48307" y1="33289" x2="48942" y2="24198"/>
                        <a14:foregroundMark x1="37800" y1="6150" x2="40621" y2="4144"/>
                        <a14:foregroundMark x1="41608" y1="4144" x2="44922" y2="6283"/>
                        <a14:foregroundMark x1="45698" y1="7487" x2="47602" y2="12567"/>
                        <a14:foregroundMark x1="47884" y1="15775" x2="48801" y2="23396"/>
                        <a14:foregroundMark x1="37165" y1="29412" x2="38364" y2="29813"/>
                        <a14:foregroundMark x1="38364" y1="29813" x2="38434" y2="37032"/>
                        <a14:foregroundMark x1="31523" y1="27139" x2="33568" y2="21524"/>
                        <a14:foregroundMark x1="31594" y1="28342" x2="32511" y2="28743"/>
                        <a14:foregroundMark x1="90691" y1="79545" x2="93724" y2="91979"/>
                        <a14:backgroundMark x1="9450" y1="80348" x2="6770" y2="94251"/>
                      </a14:backgroundRemoval>
                    </a14:imgEffect>
                  </a14:imgLayer>
                </a14:imgProps>
              </a:ext>
              <a:ext uri="{28A0092B-C50C-407E-A947-70E740481C1C}">
                <a14:useLocalDpi xmlns:a14="http://schemas.microsoft.com/office/drawing/2010/main" val="0"/>
              </a:ext>
            </a:extLst>
          </a:blip>
          <a:srcRect l="31528" t="22635" r="17171"/>
          <a:stretch>
            <a:fillRect/>
          </a:stretch>
        </p:blipFill>
        <p:spPr bwMode="auto">
          <a:xfrm>
            <a:off x="12149805" y="2781300"/>
            <a:ext cx="6138195" cy="4732487"/>
          </a:xfrm>
          <a:custGeom>
            <a:avLst/>
            <a:gdLst>
              <a:gd name="connsiteX0" fmla="*/ 1088010 w 5032787"/>
              <a:gd name="connsiteY0" fmla="*/ 0 h 4005157"/>
              <a:gd name="connsiteX1" fmla="*/ 3944777 w 5032787"/>
              <a:gd name="connsiteY1" fmla="*/ 0 h 4005157"/>
              <a:gd name="connsiteX2" fmla="*/ 5032787 w 5032787"/>
              <a:gd name="connsiteY2" fmla="*/ 2176019 h 4005157"/>
              <a:gd name="connsiteX3" fmla="*/ 4118217 w 5032787"/>
              <a:gd name="connsiteY3" fmla="*/ 4005157 h 4005157"/>
              <a:gd name="connsiteX4" fmla="*/ 914570 w 5032787"/>
              <a:gd name="connsiteY4" fmla="*/ 4005157 h 4005157"/>
              <a:gd name="connsiteX5" fmla="*/ 0 w 5032787"/>
              <a:gd name="connsiteY5" fmla="*/ 2176019 h 4005157"/>
              <a:gd name="connsiteX6" fmla="*/ 1088010 w 5032787"/>
              <a:gd name="connsiteY6" fmla="*/ 0 h 400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32787" h="4005157">
                <a:moveTo>
                  <a:pt x="1088010" y="0"/>
                </a:moveTo>
                <a:lnTo>
                  <a:pt x="3944777" y="0"/>
                </a:lnTo>
                <a:lnTo>
                  <a:pt x="5032787" y="2176019"/>
                </a:lnTo>
                <a:lnTo>
                  <a:pt x="4118217" y="4005157"/>
                </a:lnTo>
                <a:lnTo>
                  <a:pt x="914570" y="4005157"/>
                </a:lnTo>
                <a:lnTo>
                  <a:pt x="0" y="2176019"/>
                </a:lnTo>
                <a:lnTo>
                  <a:pt x="1088010" y="0"/>
                </a:lnTo>
                <a:close/>
              </a:path>
            </a:pathLst>
          </a:custGeom>
          <a:noFill/>
          <a:effectLst>
            <a:softEdge rad="127000"/>
          </a:effectLst>
          <a:extLst>
            <a:ext uri="{909E8E84-426E-40DD-AFC4-6F175D3DCCD1}">
              <a14:hiddenFill xmlns:a14="http://schemas.microsoft.com/office/drawing/2010/main">
                <a:solidFill>
                  <a:srgbClr val="FFFFFF"/>
                </a:solidFill>
              </a14:hiddenFill>
            </a:ext>
          </a:extLst>
        </p:spPr>
      </p:pic>
      <p:grpSp>
        <p:nvGrpSpPr>
          <p:cNvPr id="25" name="Group 25"/>
          <p:cNvGrpSpPr/>
          <p:nvPr/>
        </p:nvGrpSpPr>
        <p:grpSpPr>
          <a:xfrm>
            <a:off x="15621000" y="7347740"/>
            <a:ext cx="4074239" cy="3528310"/>
            <a:chOff x="0" y="0"/>
            <a:chExt cx="3619627" cy="3134614"/>
          </a:xfrm>
        </p:grpSpPr>
        <p:sp>
          <p:nvSpPr>
            <p:cNvPr id="26" name="Freeform 26"/>
            <p:cNvSpPr/>
            <p:nvPr/>
          </p:nvSpPr>
          <p:spPr>
            <a:xfrm>
              <a:off x="0" y="0"/>
              <a:ext cx="3619627" cy="3134614"/>
            </a:xfrm>
            <a:prstGeom prst="hexagon">
              <a:avLst/>
            </a:prstGeom>
            <a:solidFill>
              <a:srgbClr val="004651"/>
            </a:solidFill>
          </p:spPr>
        </p:sp>
      </p:grpSp>
      <p:sp>
        <p:nvSpPr>
          <p:cNvPr id="31" name="TextBox 30"/>
          <p:cNvSpPr txBox="1"/>
          <p:nvPr/>
        </p:nvSpPr>
        <p:spPr>
          <a:xfrm>
            <a:off x="268859" y="3290605"/>
            <a:ext cx="10423367" cy="4713547"/>
          </a:xfrm>
          <a:prstGeom prst="rect">
            <a:avLst/>
          </a:prstGeom>
          <a:noFill/>
        </p:spPr>
        <p:txBody>
          <a:bodyPr wrap="square" rtlCol="0">
            <a:spAutoFit/>
          </a:bodyPr>
          <a:lstStyle/>
          <a:p>
            <a:r>
              <a:rPr lang="en-US" sz="4400">
                <a:latin typeface="Times New Roman" panose="02020603050405020304" pitchFamily="18" charset="0"/>
                <a:cs typeface="Times New Roman" panose="02020603050405020304" pitchFamily="18" charset="0"/>
              </a:rPr>
              <a:t>	</a:t>
            </a:r>
            <a:r>
              <a:rPr lang="vi-VN" sz="4400">
                <a:latin typeface="Times New Roman" panose="02020603050405020304" pitchFamily="18" charset="0"/>
                <a:cs typeface="Times New Roman" panose="02020603050405020304" pitchFamily="18" charset="0"/>
              </a:rPr>
              <a:t>Các </a:t>
            </a:r>
            <a:r>
              <a:rPr lang="vi-VN" sz="4400" dirty="0">
                <a:latin typeface="Times New Roman" panose="02020603050405020304" pitchFamily="18" charset="0"/>
                <a:cs typeface="Times New Roman" panose="02020603050405020304" pitchFamily="18" charset="0"/>
              </a:rPr>
              <a:t>ứng dụng của xử lý ảnh rất đa dạng, từ việc chỉnh sửa ảnh cá nhân, sản xuất phim, truyền thông đến các ứng dụng y tế và khoa học. </a:t>
            </a:r>
            <a:endParaRPr lang="en-US" sz="4400" dirty="0">
              <a:latin typeface="Times New Roman" panose="02020603050405020304" pitchFamily="18" charset="0"/>
              <a:cs typeface="Times New Roman" panose="02020603050405020304" pitchFamily="18" charset="0"/>
            </a:endParaRPr>
          </a:p>
          <a:p>
            <a:r>
              <a:rPr lang="en-US" sz="4400">
                <a:latin typeface="Times New Roman" panose="02020603050405020304" pitchFamily="18" charset="0"/>
                <a:cs typeface="Times New Roman" panose="02020603050405020304" pitchFamily="18" charset="0"/>
              </a:rPr>
              <a:t>	Ví </a:t>
            </a:r>
            <a:r>
              <a:rPr lang="en-US" sz="4400" dirty="0" err="1">
                <a:latin typeface="Times New Roman" panose="02020603050405020304" pitchFamily="18" charset="0"/>
                <a:cs typeface="Times New Roman" panose="02020603050405020304" pitchFamily="18" charset="0"/>
              </a:rPr>
              <a:t>dụ</a:t>
            </a:r>
            <a:r>
              <a:rPr lang="en-US" sz="4400" dirty="0">
                <a:latin typeface="Times New Roman" panose="02020603050405020304" pitchFamily="18" charset="0"/>
                <a:cs typeface="Times New Roman" panose="02020603050405020304" pitchFamily="18" charset="0"/>
              </a:rPr>
              <a:t> : Y </a:t>
            </a:r>
            <a:r>
              <a:rPr lang="en-US" sz="4400" dirty="0" err="1">
                <a:latin typeface="Times New Roman" panose="02020603050405020304" pitchFamily="18" charset="0"/>
                <a:cs typeface="Times New Roman" panose="02020603050405020304" pitchFamily="18" charset="0"/>
              </a:rPr>
              <a:t>học</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công</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nghiệp</a:t>
            </a:r>
            <a:r>
              <a:rPr lang="en-US" sz="4400" dirty="0">
                <a:latin typeface="Times New Roman" panose="02020603050405020304" pitchFamily="18" charset="0"/>
                <a:cs typeface="Times New Roman" panose="02020603050405020304" pitchFamily="18" charset="0"/>
              </a:rPr>
              <a:t>, an </a:t>
            </a:r>
            <a:r>
              <a:rPr lang="en-US" sz="4400" dirty="0" err="1">
                <a:latin typeface="Times New Roman" panose="02020603050405020304" pitchFamily="18" charset="0"/>
                <a:cs typeface="Times New Roman" panose="02020603050405020304" pitchFamily="18" charset="0"/>
              </a:rPr>
              <a:t>ninh</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tự</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động</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hóa</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tài</a:t>
            </a:r>
            <a:r>
              <a:rPr lang="en-US" sz="4400" dirty="0">
                <a:latin typeface="Times New Roman" panose="02020603050405020304" pitchFamily="18" charset="0"/>
                <a:cs typeface="Times New Roman" panose="02020603050405020304" pitchFamily="18" charset="0"/>
              </a:rPr>
              <a:t> </a:t>
            </a:r>
            <a:r>
              <a:rPr lang="en-US" sz="4400" dirty="0" err="1">
                <a:latin typeface="Times New Roman" panose="02020603050405020304" pitchFamily="18" charset="0"/>
                <a:cs typeface="Times New Roman" panose="02020603050405020304" pitchFamily="18" charset="0"/>
              </a:rPr>
              <a:t>chính</a:t>
            </a:r>
            <a:r>
              <a:rPr lang="en-US" sz="4400" dirty="0">
                <a:latin typeface="Times New Roman" panose="02020603050405020304" pitchFamily="18" charset="0"/>
                <a:cs typeface="Times New Roman" panose="02020603050405020304" pitchFamily="18" charset="0"/>
              </a:rPr>
              <a:t>, ….</a:t>
            </a:r>
          </a:p>
          <a:p>
            <a:endParaRPr lang="en-US" sz="2800" dirty="0"/>
          </a:p>
        </p:txBody>
      </p:sp>
      <p:grpSp>
        <p:nvGrpSpPr>
          <p:cNvPr id="29" name="Group 29"/>
          <p:cNvGrpSpPr/>
          <p:nvPr/>
        </p:nvGrpSpPr>
        <p:grpSpPr>
          <a:xfrm>
            <a:off x="10862357" y="0"/>
            <a:ext cx="4558424" cy="3947615"/>
            <a:chOff x="0" y="0"/>
            <a:chExt cx="3619627" cy="3134614"/>
          </a:xfrm>
        </p:grpSpPr>
        <p:sp>
          <p:nvSpPr>
            <p:cNvPr id="30" name="Freeform 30"/>
            <p:cNvSpPr/>
            <p:nvPr/>
          </p:nvSpPr>
          <p:spPr>
            <a:xfrm>
              <a:off x="0" y="0"/>
              <a:ext cx="3619627" cy="3134614"/>
            </a:xfrm>
            <a:prstGeom prst="hexagon">
              <a:avLst/>
            </a:prstGeom>
            <a:solidFill>
              <a:srgbClr val="A4E473"/>
            </a:solidFill>
          </p:spPr>
        </p:sp>
      </p:grpSp>
      <p:grpSp>
        <p:nvGrpSpPr>
          <p:cNvPr id="35" name="Group 34"/>
          <p:cNvGrpSpPr/>
          <p:nvPr/>
        </p:nvGrpSpPr>
        <p:grpSpPr>
          <a:xfrm>
            <a:off x="609600" y="108971"/>
            <a:ext cx="5553423" cy="842932"/>
            <a:chOff x="914400" y="800100"/>
            <a:chExt cx="5553423" cy="842932"/>
          </a:xfrm>
        </p:grpSpPr>
        <p:pic>
          <p:nvPicPr>
            <p:cNvPr id="36" name="Picture 35">
              <a:extLst>
                <a:ext uri="{FF2B5EF4-FFF2-40B4-BE49-F238E27FC236}">
                  <a16:creationId xmlns:a16="http://schemas.microsoft.com/office/drawing/2014/main" id="{BD812114-FF7C-870B-3CA3-56E3F050DD6B}"/>
                </a:ext>
              </a:extLst>
            </p:cNvPr>
            <p:cNvPicPr>
              <a:picLocks noChangeAspect="1"/>
            </p:cNvPicPr>
            <p:nvPr/>
          </p:nvPicPr>
          <p:blipFill>
            <a:blip r:embed="rId4"/>
            <a:stretch>
              <a:fillRect/>
            </a:stretch>
          </p:blipFill>
          <p:spPr>
            <a:xfrm>
              <a:off x="914400" y="800100"/>
              <a:ext cx="978508" cy="842932"/>
            </a:xfrm>
            <a:prstGeom prst="rect">
              <a:avLst/>
            </a:prstGeom>
          </p:spPr>
        </p:pic>
        <p:sp>
          <p:nvSpPr>
            <p:cNvPr id="37" name="TextBox 36"/>
            <p:cNvSpPr txBox="1"/>
            <p:nvPr/>
          </p:nvSpPr>
          <p:spPr>
            <a:xfrm>
              <a:off x="1918308" y="1036900"/>
              <a:ext cx="4549515" cy="369332"/>
            </a:xfrm>
            <a:prstGeom prst="rect">
              <a:avLst/>
            </a:prstGeom>
            <a:noFill/>
          </p:spPr>
          <p:txBody>
            <a:bodyPr wrap="none" rtlCol="0">
              <a:spAutoFit/>
            </a:bodyPr>
            <a:lstStyle/>
            <a:p>
              <a:r>
                <a:rPr lang="en-US" b="1" dirty="0"/>
                <a:t>TRƯỜNG ĐH SƯ PHẠM KỸ THUẬT VĨNH LONG</a:t>
              </a:r>
            </a:p>
          </p:txBody>
        </p:sp>
      </p:grpSp>
      <p:sp>
        <p:nvSpPr>
          <p:cNvPr id="2" name="Rectangle 1"/>
          <p:cNvSpPr/>
          <p:nvPr/>
        </p:nvSpPr>
        <p:spPr>
          <a:xfrm>
            <a:off x="-9901235" y="530437"/>
            <a:ext cx="9144000" cy="7571303"/>
          </a:xfrm>
          <a:prstGeom prst="rect">
            <a:avLst/>
          </a:prstGeom>
        </p:spPr>
        <p:txBody>
          <a:bodyPr>
            <a:spAutoFit/>
          </a:bodyPr>
          <a:lstStyle/>
          <a:p>
            <a:r>
              <a:rPr lang="en-US" dirty="0" err="1"/>
              <a:t>Xử</a:t>
            </a:r>
            <a:r>
              <a:rPr lang="en-US" dirty="0"/>
              <a:t> </a:t>
            </a:r>
            <a:r>
              <a:rPr lang="en-US" dirty="0" err="1"/>
              <a:t>lý</a:t>
            </a:r>
            <a:r>
              <a:rPr lang="en-US" dirty="0"/>
              <a:t> </a:t>
            </a:r>
            <a:r>
              <a:rPr lang="en-US" dirty="0" err="1"/>
              <a:t>ảnh</a:t>
            </a:r>
            <a:r>
              <a:rPr lang="en-US" dirty="0"/>
              <a:t> </a:t>
            </a:r>
            <a:r>
              <a:rPr lang="en-US" dirty="0" err="1"/>
              <a:t>có</a:t>
            </a:r>
            <a:r>
              <a:rPr lang="en-US" dirty="0"/>
              <a:t> </a:t>
            </a:r>
            <a:r>
              <a:rPr lang="en-US" dirty="0" err="1"/>
              <a:t>rất</a:t>
            </a:r>
            <a:r>
              <a:rPr lang="en-US" dirty="0"/>
              <a:t> </a:t>
            </a:r>
            <a:r>
              <a:rPr lang="en-US" dirty="0" err="1"/>
              <a:t>nhiều</a:t>
            </a:r>
            <a:r>
              <a:rPr lang="en-US" dirty="0"/>
              <a:t> </a:t>
            </a:r>
            <a:r>
              <a:rPr lang="en-US" dirty="0" err="1"/>
              <a:t>ứng</a:t>
            </a:r>
            <a:r>
              <a:rPr lang="en-US" dirty="0"/>
              <a:t> </a:t>
            </a:r>
            <a:r>
              <a:rPr lang="en-US" dirty="0" err="1"/>
              <a:t>dụng</a:t>
            </a:r>
            <a:r>
              <a:rPr lang="en-US" dirty="0"/>
              <a:t> </a:t>
            </a:r>
            <a:r>
              <a:rPr lang="en-US" dirty="0" err="1"/>
              <a:t>trong</a:t>
            </a:r>
            <a:r>
              <a:rPr lang="en-US" dirty="0"/>
              <a:t> </a:t>
            </a:r>
            <a:r>
              <a:rPr lang="en-US" dirty="0" err="1"/>
              <a:t>đời</a:t>
            </a:r>
            <a:r>
              <a:rPr lang="en-US" dirty="0"/>
              <a:t> </a:t>
            </a:r>
            <a:r>
              <a:rPr lang="en-US" dirty="0" err="1"/>
              <a:t>sống</a:t>
            </a:r>
            <a:r>
              <a:rPr lang="en-US" dirty="0"/>
              <a:t> </a:t>
            </a:r>
            <a:r>
              <a:rPr lang="en-US" dirty="0" err="1"/>
              <a:t>và</a:t>
            </a:r>
            <a:r>
              <a:rPr lang="en-US" dirty="0"/>
              <a:t> </a:t>
            </a:r>
            <a:r>
              <a:rPr lang="en-US" dirty="0" err="1"/>
              <a:t>công</a:t>
            </a:r>
            <a:r>
              <a:rPr lang="en-US" dirty="0"/>
              <a:t> </a:t>
            </a:r>
            <a:r>
              <a:rPr lang="en-US" dirty="0" err="1"/>
              <a:t>nghiệp</a:t>
            </a:r>
            <a:r>
              <a:rPr lang="en-US" dirty="0"/>
              <a:t>, </a:t>
            </a:r>
            <a:r>
              <a:rPr lang="en-US" dirty="0" err="1"/>
              <a:t>bao</a:t>
            </a:r>
            <a:r>
              <a:rPr lang="en-US" dirty="0"/>
              <a:t> </a:t>
            </a:r>
            <a:r>
              <a:rPr lang="en-US" dirty="0" err="1"/>
              <a:t>gồm</a:t>
            </a:r>
            <a:r>
              <a:rPr lang="en-US" dirty="0"/>
              <a:t>:</a:t>
            </a:r>
          </a:p>
          <a:p>
            <a:endParaRPr lang="en-US" dirty="0"/>
          </a:p>
          <a:p>
            <a:r>
              <a:rPr lang="en-US" dirty="0"/>
              <a:t>1. </a:t>
            </a:r>
            <a:r>
              <a:rPr lang="en-US" dirty="0" err="1"/>
              <a:t>Truyền</a:t>
            </a:r>
            <a:r>
              <a:rPr lang="en-US" dirty="0"/>
              <a:t> </a:t>
            </a:r>
            <a:r>
              <a:rPr lang="en-US" dirty="0" err="1"/>
              <a:t>thông</a:t>
            </a:r>
            <a:r>
              <a:rPr lang="en-US" dirty="0"/>
              <a:t>: </a:t>
            </a:r>
            <a:r>
              <a:rPr lang="en-US" dirty="0" err="1"/>
              <a:t>Xử</a:t>
            </a:r>
            <a:r>
              <a:rPr lang="en-US" dirty="0"/>
              <a:t> </a:t>
            </a:r>
            <a:r>
              <a:rPr lang="en-US" dirty="0" err="1"/>
              <a:t>lý</a:t>
            </a:r>
            <a:r>
              <a:rPr lang="en-US" dirty="0"/>
              <a:t> </a:t>
            </a:r>
            <a:r>
              <a:rPr lang="en-US" dirty="0" err="1"/>
              <a:t>ảnh</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trong</a:t>
            </a:r>
            <a:r>
              <a:rPr lang="en-US" dirty="0"/>
              <a:t> </a:t>
            </a:r>
            <a:r>
              <a:rPr lang="en-US" dirty="0" err="1"/>
              <a:t>các</a:t>
            </a:r>
            <a:r>
              <a:rPr lang="en-US" dirty="0"/>
              <a:t> </a:t>
            </a:r>
            <a:r>
              <a:rPr lang="en-US" dirty="0" err="1"/>
              <a:t>ứng</a:t>
            </a:r>
            <a:r>
              <a:rPr lang="en-US" dirty="0"/>
              <a:t> </a:t>
            </a:r>
            <a:r>
              <a:rPr lang="en-US" dirty="0" err="1"/>
              <a:t>dụng</a:t>
            </a:r>
            <a:r>
              <a:rPr lang="en-US" dirty="0"/>
              <a:t> </a:t>
            </a:r>
            <a:r>
              <a:rPr lang="en-US" dirty="0" err="1"/>
              <a:t>truyền</a:t>
            </a:r>
            <a:r>
              <a:rPr lang="en-US" dirty="0"/>
              <a:t> </a:t>
            </a:r>
            <a:r>
              <a:rPr lang="en-US" dirty="0" err="1"/>
              <a:t>thông</a:t>
            </a:r>
            <a:r>
              <a:rPr lang="en-US" dirty="0"/>
              <a:t> </a:t>
            </a:r>
            <a:r>
              <a:rPr lang="en-US" dirty="0" err="1"/>
              <a:t>như</a:t>
            </a:r>
            <a:r>
              <a:rPr lang="en-US" dirty="0"/>
              <a:t> video, TV, </a:t>
            </a:r>
            <a:r>
              <a:rPr lang="en-US" dirty="0" err="1"/>
              <a:t>phim</a:t>
            </a:r>
            <a:r>
              <a:rPr lang="en-US" dirty="0"/>
              <a:t> </a:t>
            </a:r>
            <a:r>
              <a:rPr lang="en-US" dirty="0" err="1"/>
              <a:t>ảnh</a:t>
            </a:r>
            <a:r>
              <a:rPr lang="en-US" dirty="0"/>
              <a:t>, </a:t>
            </a:r>
            <a:r>
              <a:rPr lang="en-US" dirty="0" err="1"/>
              <a:t>và</a:t>
            </a:r>
            <a:r>
              <a:rPr lang="en-US" dirty="0"/>
              <a:t> video game.</a:t>
            </a:r>
          </a:p>
          <a:p>
            <a:endParaRPr lang="en-US" dirty="0"/>
          </a:p>
          <a:p>
            <a:r>
              <a:rPr lang="en-US" dirty="0"/>
              <a:t>2. Y </a:t>
            </a:r>
            <a:r>
              <a:rPr lang="en-US" dirty="0" err="1"/>
              <a:t>tế</a:t>
            </a:r>
            <a:r>
              <a:rPr lang="en-US" dirty="0"/>
              <a:t>: </a:t>
            </a:r>
            <a:r>
              <a:rPr lang="en-US" dirty="0" err="1"/>
              <a:t>Xử</a:t>
            </a:r>
            <a:r>
              <a:rPr lang="en-US" dirty="0"/>
              <a:t> </a:t>
            </a:r>
            <a:r>
              <a:rPr lang="en-US" dirty="0" err="1"/>
              <a:t>lý</a:t>
            </a:r>
            <a:r>
              <a:rPr lang="en-US" dirty="0"/>
              <a:t> </a:t>
            </a:r>
            <a:r>
              <a:rPr lang="en-US" dirty="0" err="1"/>
              <a:t>ảnh</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trong</a:t>
            </a:r>
            <a:r>
              <a:rPr lang="en-US" dirty="0"/>
              <a:t> y </a:t>
            </a:r>
            <a:r>
              <a:rPr lang="en-US" dirty="0" err="1"/>
              <a:t>tế</a:t>
            </a:r>
            <a:r>
              <a:rPr lang="en-US" dirty="0"/>
              <a:t> </a:t>
            </a:r>
            <a:r>
              <a:rPr lang="en-US" dirty="0" err="1"/>
              <a:t>để</a:t>
            </a:r>
            <a:r>
              <a:rPr lang="en-US" dirty="0"/>
              <a:t> </a:t>
            </a:r>
            <a:r>
              <a:rPr lang="en-US" dirty="0" err="1"/>
              <a:t>chẩn</a:t>
            </a:r>
            <a:r>
              <a:rPr lang="en-US" dirty="0"/>
              <a:t> </a:t>
            </a:r>
            <a:r>
              <a:rPr lang="en-US" dirty="0" err="1"/>
              <a:t>đoán</a:t>
            </a:r>
            <a:r>
              <a:rPr lang="en-US" dirty="0"/>
              <a:t> </a:t>
            </a:r>
            <a:r>
              <a:rPr lang="en-US" dirty="0" err="1"/>
              <a:t>bệnh</a:t>
            </a:r>
            <a:r>
              <a:rPr lang="en-US" dirty="0"/>
              <a:t>, </a:t>
            </a:r>
            <a:r>
              <a:rPr lang="en-US" dirty="0" err="1"/>
              <a:t>theo</a:t>
            </a:r>
            <a:r>
              <a:rPr lang="en-US" dirty="0"/>
              <a:t> </a:t>
            </a:r>
            <a:r>
              <a:rPr lang="en-US" dirty="0" err="1"/>
              <a:t>dõi</a:t>
            </a:r>
            <a:r>
              <a:rPr lang="en-US" dirty="0"/>
              <a:t> </a:t>
            </a:r>
            <a:r>
              <a:rPr lang="en-US" dirty="0" err="1"/>
              <a:t>sự</a:t>
            </a:r>
            <a:r>
              <a:rPr lang="en-US" dirty="0"/>
              <a:t> </a:t>
            </a:r>
            <a:r>
              <a:rPr lang="en-US" dirty="0" err="1"/>
              <a:t>phát</a:t>
            </a:r>
            <a:r>
              <a:rPr lang="en-US" dirty="0"/>
              <a:t> </a:t>
            </a:r>
            <a:r>
              <a:rPr lang="en-US" dirty="0" err="1"/>
              <a:t>triển</a:t>
            </a:r>
            <a:r>
              <a:rPr lang="en-US" dirty="0"/>
              <a:t> </a:t>
            </a:r>
            <a:r>
              <a:rPr lang="en-US" dirty="0" err="1"/>
              <a:t>của</a:t>
            </a:r>
            <a:r>
              <a:rPr lang="en-US" dirty="0"/>
              <a:t> </a:t>
            </a:r>
            <a:r>
              <a:rPr lang="en-US" dirty="0" err="1"/>
              <a:t>bệnh</a:t>
            </a:r>
            <a:r>
              <a:rPr lang="en-US" dirty="0"/>
              <a:t>, </a:t>
            </a:r>
            <a:r>
              <a:rPr lang="en-US" dirty="0" err="1"/>
              <a:t>hỗ</a:t>
            </a:r>
            <a:r>
              <a:rPr lang="en-US" dirty="0"/>
              <a:t> </a:t>
            </a:r>
            <a:r>
              <a:rPr lang="en-US" dirty="0" err="1"/>
              <a:t>trợ</a:t>
            </a:r>
            <a:r>
              <a:rPr lang="en-US" dirty="0"/>
              <a:t> </a:t>
            </a:r>
            <a:r>
              <a:rPr lang="en-US" dirty="0" err="1"/>
              <a:t>phẫu</a:t>
            </a:r>
            <a:r>
              <a:rPr lang="en-US" dirty="0"/>
              <a:t> </a:t>
            </a:r>
            <a:r>
              <a:rPr lang="en-US" dirty="0" err="1"/>
              <a:t>thuật</a:t>
            </a:r>
            <a:r>
              <a:rPr lang="en-US" dirty="0"/>
              <a:t> </a:t>
            </a:r>
            <a:r>
              <a:rPr lang="en-US" dirty="0" err="1"/>
              <a:t>và</a:t>
            </a:r>
            <a:r>
              <a:rPr lang="en-US" dirty="0"/>
              <a:t> </a:t>
            </a:r>
            <a:r>
              <a:rPr lang="en-US" dirty="0" err="1"/>
              <a:t>thiết</a:t>
            </a:r>
            <a:r>
              <a:rPr lang="en-US" dirty="0"/>
              <a:t> </a:t>
            </a:r>
            <a:r>
              <a:rPr lang="en-US" dirty="0" err="1"/>
              <a:t>kế</a:t>
            </a:r>
            <a:r>
              <a:rPr lang="en-US" dirty="0"/>
              <a:t> </a:t>
            </a:r>
            <a:r>
              <a:rPr lang="en-US" dirty="0" err="1"/>
              <a:t>phương</a:t>
            </a:r>
            <a:r>
              <a:rPr lang="en-US" dirty="0"/>
              <a:t> </a:t>
            </a:r>
            <a:r>
              <a:rPr lang="en-US" dirty="0" err="1"/>
              <a:t>pháp</a:t>
            </a:r>
            <a:r>
              <a:rPr lang="en-US" dirty="0"/>
              <a:t> </a:t>
            </a:r>
            <a:r>
              <a:rPr lang="en-US" dirty="0" err="1"/>
              <a:t>điều</a:t>
            </a:r>
            <a:r>
              <a:rPr lang="en-US" dirty="0"/>
              <a:t> </a:t>
            </a:r>
            <a:r>
              <a:rPr lang="en-US" dirty="0" err="1"/>
              <a:t>trị</a:t>
            </a:r>
            <a:r>
              <a:rPr lang="en-US" dirty="0"/>
              <a:t>.</a:t>
            </a:r>
          </a:p>
          <a:p>
            <a:endParaRPr lang="en-US" dirty="0"/>
          </a:p>
          <a:p>
            <a:r>
              <a:rPr lang="en-US" dirty="0"/>
              <a:t>3. An </a:t>
            </a:r>
            <a:r>
              <a:rPr lang="en-US" dirty="0" err="1"/>
              <a:t>ninh</a:t>
            </a:r>
            <a:r>
              <a:rPr lang="en-US" dirty="0"/>
              <a:t>: </a:t>
            </a:r>
            <a:r>
              <a:rPr lang="en-US" dirty="0" err="1"/>
              <a:t>Xử</a:t>
            </a:r>
            <a:r>
              <a:rPr lang="en-US" dirty="0"/>
              <a:t> </a:t>
            </a:r>
            <a:r>
              <a:rPr lang="en-US" dirty="0" err="1"/>
              <a:t>lý</a:t>
            </a:r>
            <a:r>
              <a:rPr lang="en-US" dirty="0"/>
              <a:t> </a:t>
            </a:r>
            <a:r>
              <a:rPr lang="en-US" dirty="0" err="1"/>
              <a:t>ảnh</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để</a:t>
            </a:r>
            <a:r>
              <a:rPr lang="en-US" dirty="0"/>
              <a:t> </a:t>
            </a:r>
            <a:r>
              <a:rPr lang="en-US" dirty="0" err="1"/>
              <a:t>giám</a:t>
            </a:r>
            <a:r>
              <a:rPr lang="en-US" dirty="0"/>
              <a:t> </a:t>
            </a:r>
            <a:r>
              <a:rPr lang="en-US" dirty="0" err="1"/>
              <a:t>sát</a:t>
            </a:r>
            <a:r>
              <a:rPr lang="en-US" dirty="0"/>
              <a:t>, </a:t>
            </a:r>
            <a:r>
              <a:rPr lang="en-US" dirty="0" err="1"/>
              <a:t>phát</a:t>
            </a:r>
            <a:r>
              <a:rPr lang="en-US" dirty="0"/>
              <a:t> </a:t>
            </a:r>
            <a:r>
              <a:rPr lang="en-US" dirty="0" err="1"/>
              <a:t>hiện</a:t>
            </a:r>
            <a:r>
              <a:rPr lang="en-US" dirty="0"/>
              <a:t>, </a:t>
            </a:r>
            <a:r>
              <a:rPr lang="en-US" dirty="0" err="1"/>
              <a:t>và</a:t>
            </a:r>
            <a:r>
              <a:rPr lang="en-US" dirty="0"/>
              <a:t> </a:t>
            </a:r>
            <a:r>
              <a:rPr lang="en-US" dirty="0" err="1"/>
              <a:t>nhận</a:t>
            </a:r>
            <a:r>
              <a:rPr lang="en-US" dirty="0"/>
              <a:t> </a:t>
            </a:r>
            <a:r>
              <a:rPr lang="en-US" dirty="0" err="1"/>
              <a:t>dạng</a:t>
            </a:r>
            <a:r>
              <a:rPr lang="en-US" dirty="0"/>
              <a:t> </a:t>
            </a:r>
            <a:r>
              <a:rPr lang="en-US" dirty="0" err="1"/>
              <a:t>các</a:t>
            </a:r>
            <a:r>
              <a:rPr lang="en-US" dirty="0"/>
              <a:t> </a:t>
            </a:r>
            <a:r>
              <a:rPr lang="en-US" dirty="0" err="1"/>
              <a:t>hoạt</a:t>
            </a:r>
            <a:r>
              <a:rPr lang="en-US" dirty="0"/>
              <a:t> </a:t>
            </a:r>
            <a:r>
              <a:rPr lang="en-US" dirty="0" err="1"/>
              <a:t>động</a:t>
            </a:r>
            <a:r>
              <a:rPr lang="en-US" dirty="0"/>
              <a:t> </a:t>
            </a:r>
            <a:r>
              <a:rPr lang="en-US" dirty="0" err="1"/>
              <a:t>và</a:t>
            </a:r>
            <a:r>
              <a:rPr lang="en-US" dirty="0"/>
              <a:t> </a:t>
            </a:r>
            <a:r>
              <a:rPr lang="en-US" dirty="0" err="1"/>
              <a:t>đối</a:t>
            </a:r>
            <a:r>
              <a:rPr lang="en-US" dirty="0"/>
              <a:t> </a:t>
            </a:r>
            <a:r>
              <a:rPr lang="en-US" dirty="0" err="1"/>
              <a:t>tượng</a:t>
            </a:r>
            <a:r>
              <a:rPr lang="en-US" dirty="0"/>
              <a:t> </a:t>
            </a:r>
            <a:r>
              <a:rPr lang="en-US" dirty="0" err="1"/>
              <a:t>bất</a:t>
            </a:r>
            <a:r>
              <a:rPr lang="en-US" dirty="0"/>
              <a:t> </a:t>
            </a:r>
            <a:r>
              <a:rPr lang="en-US" dirty="0" err="1"/>
              <a:t>thường</a:t>
            </a:r>
            <a:r>
              <a:rPr lang="en-US" dirty="0"/>
              <a:t> </a:t>
            </a:r>
            <a:r>
              <a:rPr lang="en-US" dirty="0" err="1"/>
              <a:t>trong</a:t>
            </a:r>
            <a:r>
              <a:rPr lang="en-US" dirty="0"/>
              <a:t> </a:t>
            </a:r>
            <a:r>
              <a:rPr lang="en-US" dirty="0" err="1"/>
              <a:t>các</a:t>
            </a:r>
            <a:r>
              <a:rPr lang="en-US" dirty="0"/>
              <a:t> </a:t>
            </a:r>
            <a:r>
              <a:rPr lang="en-US" dirty="0" err="1"/>
              <a:t>hệ</a:t>
            </a:r>
            <a:r>
              <a:rPr lang="en-US" dirty="0"/>
              <a:t> </a:t>
            </a:r>
            <a:r>
              <a:rPr lang="en-US" dirty="0" err="1"/>
              <a:t>thống</a:t>
            </a:r>
            <a:r>
              <a:rPr lang="en-US" dirty="0"/>
              <a:t> an </a:t>
            </a:r>
            <a:r>
              <a:rPr lang="en-US" dirty="0" err="1"/>
              <a:t>ninh</a:t>
            </a:r>
            <a:r>
              <a:rPr lang="en-US" dirty="0"/>
              <a:t>.</a:t>
            </a:r>
          </a:p>
          <a:p>
            <a:endParaRPr lang="en-US" dirty="0"/>
          </a:p>
          <a:p>
            <a:r>
              <a:rPr lang="en-US" dirty="0"/>
              <a:t>4. </a:t>
            </a:r>
            <a:r>
              <a:rPr lang="en-US" dirty="0" err="1"/>
              <a:t>Công</a:t>
            </a:r>
            <a:r>
              <a:rPr lang="en-US" dirty="0"/>
              <a:t> </a:t>
            </a:r>
            <a:r>
              <a:rPr lang="en-US" dirty="0" err="1"/>
              <a:t>nghiệp</a:t>
            </a:r>
            <a:r>
              <a:rPr lang="en-US" dirty="0"/>
              <a:t>: </a:t>
            </a:r>
            <a:r>
              <a:rPr lang="en-US" dirty="0" err="1"/>
              <a:t>Xử</a:t>
            </a:r>
            <a:r>
              <a:rPr lang="en-US" dirty="0"/>
              <a:t> </a:t>
            </a:r>
            <a:r>
              <a:rPr lang="en-US" dirty="0" err="1"/>
              <a:t>lý</a:t>
            </a:r>
            <a:r>
              <a:rPr lang="en-US" dirty="0"/>
              <a:t> </a:t>
            </a:r>
            <a:r>
              <a:rPr lang="en-US" dirty="0" err="1"/>
              <a:t>ảnh</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trong</a:t>
            </a:r>
            <a:r>
              <a:rPr lang="en-US" dirty="0"/>
              <a:t> </a:t>
            </a:r>
            <a:r>
              <a:rPr lang="en-US" dirty="0" err="1"/>
              <a:t>các</a:t>
            </a:r>
            <a:r>
              <a:rPr lang="en-US" dirty="0"/>
              <a:t> </a:t>
            </a:r>
            <a:r>
              <a:rPr lang="en-US" dirty="0" err="1"/>
              <a:t>ứng</a:t>
            </a:r>
            <a:r>
              <a:rPr lang="en-US" dirty="0"/>
              <a:t> </a:t>
            </a:r>
            <a:r>
              <a:rPr lang="en-US" dirty="0" err="1"/>
              <a:t>dụng</a:t>
            </a:r>
            <a:r>
              <a:rPr lang="en-US" dirty="0"/>
              <a:t> </a:t>
            </a:r>
            <a:r>
              <a:rPr lang="en-US" dirty="0" err="1"/>
              <a:t>công</a:t>
            </a:r>
            <a:r>
              <a:rPr lang="en-US" dirty="0"/>
              <a:t> </a:t>
            </a:r>
            <a:r>
              <a:rPr lang="en-US" dirty="0" err="1"/>
              <a:t>nghiệp</a:t>
            </a:r>
            <a:r>
              <a:rPr lang="en-US" dirty="0"/>
              <a:t> </a:t>
            </a:r>
            <a:r>
              <a:rPr lang="en-US" dirty="0" err="1"/>
              <a:t>để</a:t>
            </a:r>
            <a:r>
              <a:rPr lang="en-US" dirty="0"/>
              <a:t> </a:t>
            </a:r>
            <a:r>
              <a:rPr lang="en-US" dirty="0" err="1"/>
              <a:t>kiểm</a:t>
            </a:r>
            <a:r>
              <a:rPr lang="en-US" dirty="0"/>
              <a:t> </a:t>
            </a:r>
            <a:r>
              <a:rPr lang="en-US" dirty="0" err="1"/>
              <a:t>soát</a:t>
            </a:r>
            <a:r>
              <a:rPr lang="en-US" dirty="0"/>
              <a:t> </a:t>
            </a:r>
            <a:r>
              <a:rPr lang="en-US" dirty="0" err="1"/>
              <a:t>chất</a:t>
            </a:r>
            <a:r>
              <a:rPr lang="en-US" dirty="0"/>
              <a:t> </a:t>
            </a:r>
            <a:r>
              <a:rPr lang="en-US" dirty="0" err="1"/>
              <a:t>lượng</a:t>
            </a:r>
            <a:r>
              <a:rPr lang="en-US" dirty="0"/>
              <a:t> </a:t>
            </a:r>
            <a:r>
              <a:rPr lang="en-US" dirty="0" err="1"/>
              <a:t>sản</a:t>
            </a:r>
            <a:r>
              <a:rPr lang="en-US" dirty="0"/>
              <a:t> </a:t>
            </a:r>
            <a:r>
              <a:rPr lang="en-US" dirty="0" err="1"/>
              <a:t>phẩm</a:t>
            </a:r>
            <a:r>
              <a:rPr lang="en-US" dirty="0"/>
              <a:t>, </a:t>
            </a:r>
            <a:r>
              <a:rPr lang="en-US" dirty="0" err="1"/>
              <a:t>kiểm</a:t>
            </a:r>
            <a:r>
              <a:rPr lang="en-US" dirty="0"/>
              <a:t> </a:t>
            </a:r>
            <a:r>
              <a:rPr lang="en-US" dirty="0" err="1"/>
              <a:t>tra</a:t>
            </a:r>
            <a:r>
              <a:rPr lang="en-US" dirty="0"/>
              <a:t> </a:t>
            </a:r>
            <a:r>
              <a:rPr lang="en-US" dirty="0" err="1"/>
              <a:t>sự</a:t>
            </a:r>
            <a:r>
              <a:rPr lang="en-US" dirty="0"/>
              <a:t> </a:t>
            </a:r>
            <a:r>
              <a:rPr lang="en-US" dirty="0" err="1"/>
              <a:t>đúng</a:t>
            </a:r>
            <a:r>
              <a:rPr lang="en-US" dirty="0"/>
              <a:t> </a:t>
            </a:r>
            <a:r>
              <a:rPr lang="en-US" dirty="0" err="1"/>
              <a:t>đắn</a:t>
            </a:r>
            <a:r>
              <a:rPr lang="en-US" dirty="0"/>
              <a:t> </a:t>
            </a:r>
            <a:r>
              <a:rPr lang="en-US" dirty="0" err="1"/>
              <a:t>của</a:t>
            </a:r>
            <a:r>
              <a:rPr lang="en-US" dirty="0"/>
              <a:t> </a:t>
            </a:r>
            <a:r>
              <a:rPr lang="en-US" dirty="0" err="1"/>
              <a:t>các</a:t>
            </a:r>
            <a:r>
              <a:rPr lang="en-US" dirty="0"/>
              <a:t> </a:t>
            </a:r>
            <a:r>
              <a:rPr lang="en-US" dirty="0" err="1"/>
              <a:t>linh</a:t>
            </a:r>
            <a:r>
              <a:rPr lang="en-US" dirty="0"/>
              <a:t> </a:t>
            </a:r>
            <a:r>
              <a:rPr lang="en-US" dirty="0" err="1"/>
              <a:t>kiện</a:t>
            </a:r>
            <a:r>
              <a:rPr lang="en-US" dirty="0"/>
              <a:t> </a:t>
            </a:r>
            <a:r>
              <a:rPr lang="en-US" dirty="0" err="1"/>
              <a:t>và</a:t>
            </a:r>
            <a:r>
              <a:rPr lang="en-US" dirty="0"/>
              <a:t> </a:t>
            </a:r>
            <a:r>
              <a:rPr lang="en-US" dirty="0" err="1"/>
              <a:t>phát</a:t>
            </a:r>
            <a:r>
              <a:rPr lang="en-US" dirty="0"/>
              <a:t> </a:t>
            </a:r>
            <a:r>
              <a:rPr lang="en-US" dirty="0" err="1"/>
              <a:t>hiện</a:t>
            </a:r>
            <a:r>
              <a:rPr lang="en-US" dirty="0"/>
              <a:t> </a:t>
            </a:r>
            <a:r>
              <a:rPr lang="en-US" dirty="0" err="1"/>
              <a:t>lỗi</a:t>
            </a:r>
            <a:r>
              <a:rPr lang="en-US" dirty="0"/>
              <a:t> </a:t>
            </a:r>
            <a:r>
              <a:rPr lang="en-US" dirty="0" err="1"/>
              <a:t>sản</a:t>
            </a:r>
            <a:r>
              <a:rPr lang="en-US" dirty="0"/>
              <a:t> </a:t>
            </a:r>
            <a:r>
              <a:rPr lang="en-US" dirty="0" err="1"/>
              <a:t>xuất</a:t>
            </a:r>
            <a:r>
              <a:rPr lang="en-US" dirty="0"/>
              <a:t>.</a:t>
            </a:r>
          </a:p>
          <a:p>
            <a:endParaRPr lang="en-US" dirty="0"/>
          </a:p>
          <a:p>
            <a:r>
              <a:rPr lang="en-US" dirty="0"/>
              <a:t>5. </a:t>
            </a:r>
            <a:r>
              <a:rPr lang="en-US" dirty="0" err="1"/>
              <a:t>Tự</a:t>
            </a:r>
            <a:r>
              <a:rPr lang="en-US" dirty="0"/>
              <a:t> </a:t>
            </a:r>
            <a:r>
              <a:rPr lang="en-US" dirty="0" err="1"/>
              <a:t>động</a:t>
            </a:r>
            <a:r>
              <a:rPr lang="en-US" dirty="0"/>
              <a:t> </a:t>
            </a:r>
            <a:r>
              <a:rPr lang="en-US" dirty="0" err="1"/>
              <a:t>hóa</a:t>
            </a:r>
            <a:r>
              <a:rPr lang="en-US" dirty="0"/>
              <a:t>: </a:t>
            </a:r>
            <a:r>
              <a:rPr lang="en-US" dirty="0" err="1"/>
              <a:t>Xử</a:t>
            </a:r>
            <a:r>
              <a:rPr lang="en-US" dirty="0"/>
              <a:t> </a:t>
            </a:r>
            <a:r>
              <a:rPr lang="en-US" dirty="0" err="1"/>
              <a:t>lý</a:t>
            </a:r>
            <a:r>
              <a:rPr lang="en-US" dirty="0"/>
              <a:t> </a:t>
            </a:r>
            <a:r>
              <a:rPr lang="en-US" dirty="0" err="1"/>
              <a:t>ảnh</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để</a:t>
            </a:r>
            <a:r>
              <a:rPr lang="en-US" dirty="0"/>
              <a:t> </a:t>
            </a:r>
            <a:r>
              <a:rPr lang="en-US" dirty="0" err="1"/>
              <a:t>cải</a:t>
            </a:r>
            <a:r>
              <a:rPr lang="en-US" dirty="0"/>
              <a:t> </a:t>
            </a:r>
            <a:r>
              <a:rPr lang="en-US" dirty="0" err="1"/>
              <a:t>thiện</a:t>
            </a:r>
            <a:r>
              <a:rPr lang="en-US" dirty="0"/>
              <a:t> </a:t>
            </a:r>
            <a:r>
              <a:rPr lang="en-US" dirty="0" err="1"/>
              <a:t>hiệu</a:t>
            </a:r>
            <a:r>
              <a:rPr lang="en-US" dirty="0"/>
              <a:t> </a:t>
            </a:r>
            <a:r>
              <a:rPr lang="en-US" dirty="0" err="1"/>
              <a:t>suất</a:t>
            </a:r>
            <a:r>
              <a:rPr lang="en-US" dirty="0"/>
              <a:t> </a:t>
            </a:r>
            <a:r>
              <a:rPr lang="en-US" dirty="0" err="1"/>
              <a:t>của</a:t>
            </a:r>
            <a:r>
              <a:rPr lang="en-US" dirty="0"/>
              <a:t> </a:t>
            </a:r>
            <a:r>
              <a:rPr lang="en-US" dirty="0" err="1"/>
              <a:t>các</a:t>
            </a:r>
            <a:r>
              <a:rPr lang="en-US" dirty="0"/>
              <a:t> </a:t>
            </a:r>
            <a:r>
              <a:rPr lang="en-US" dirty="0" err="1"/>
              <a:t>hệ</a:t>
            </a:r>
            <a:r>
              <a:rPr lang="en-US" dirty="0"/>
              <a:t> </a:t>
            </a:r>
            <a:r>
              <a:rPr lang="en-US" dirty="0" err="1"/>
              <a:t>thống</a:t>
            </a:r>
            <a:r>
              <a:rPr lang="en-US" dirty="0"/>
              <a:t> </a:t>
            </a:r>
            <a:r>
              <a:rPr lang="en-US" dirty="0" err="1"/>
              <a:t>tự</a:t>
            </a:r>
            <a:r>
              <a:rPr lang="en-US" dirty="0"/>
              <a:t> </a:t>
            </a:r>
            <a:r>
              <a:rPr lang="en-US" dirty="0" err="1"/>
              <a:t>động</a:t>
            </a:r>
            <a:r>
              <a:rPr lang="en-US" dirty="0"/>
              <a:t> </a:t>
            </a:r>
            <a:r>
              <a:rPr lang="en-US" dirty="0" err="1"/>
              <a:t>hóa</a:t>
            </a:r>
            <a:r>
              <a:rPr lang="en-US" dirty="0"/>
              <a:t>, </a:t>
            </a:r>
            <a:r>
              <a:rPr lang="en-US" dirty="0" err="1"/>
              <a:t>bao</a:t>
            </a:r>
            <a:r>
              <a:rPr lang="en-US" dirty="0"/>
              <a:t> </a:t>
            </a:r>
            <a:r>
              <a:rPr lang="en-US" dirty="0" err="1"/>
              <a:t>gồm</a:t>
            </a:r>
            <a:r>
              <a:rPr lang="en-US" dirty="0"/>
              <a:t> robot, </a:t>
            </a:r>
            <a:r>
              <a:rPr lang="en-US" dirty="0" err="1"/>
              <a:t>máy</a:t>
            </a:r>
            <a:r>
              <a:rPr lang="en-US" dirty="0"/>
              <a:t> in, </a:t>
            </a:r>
            <a:r>
              <a:rPr lang="en-US" dirty="0" err="1"/>
              <a:t>máy</a:t>
            </a:r>
            <a:r>
              <a:rPr lang="en-US" dirty="0"/>
              <a:t> </a:t>
            </a:r>
            <a:r>
              <a:rPr lang="en-US" dirty="0" err="1"/>
              <a:t>quét</a:t>
            </a:r>
            <a:r>
              <a:rPr lang="en-US" dirty="0"/>
              <a:t>, </a:t>
            </a:r>
            <a:r>
              <a:rPr lang="en-US" dirty="0" err="1"/>
              <a:t>và</a:t>
            </a:r>
            <a:r>
              <a:rPr lang="en-US" dirty="0"/>
              <a:t> </a:t>
            </a:r>
            <a:r>
              <a:rPr lang="en-US" dirty="0" err="1"/>
              <a:t>các</a:t>
            </a:r>
            <a:r>
              <a:rPr lang="en-US" dirty="0"/>
              <a:t> </a:t>
            </a:r>
            <a:r>
              <a:rPr lang="en-US" dirty="0" err="1"/>
              <a:t>hệ</a:t>
            </a:r>
            <a:r>
              <a:rPr lang="en-US" dirty="0"/>
              <a:t> </a:t>
            </a:r>
            <a:r>
              <a:rPr lang="en-US" dirty="0" err="1"/>
              <a:t>thống</a:t>
            </a:r>
            <a:r>
              <a:rPr lang="en-US" dirty="0"/>
              <a:t> </a:t>
            </a:r>
            <a:r>
              <a:rPr lang="en-US" dirty="0" err="1"/>
              <a:t>thị</a:t>
            </a:r>
            <a:r>
              <a:rPr lang="en-US" dirty="0"/>
              <a:t> </a:t>
            </a:r>
            <a:r>
              <a:rPr lang="en-US" dirty="0" err="1"/>
              <a:t>giác</a:t>
            </a:r>
            <a:r>
              <a:rPr lang="en-US" dirty="0"/>
              <a:t> </a:t>
            </a:r>
            <a:r>
              <a:rPr lang="en-US" dirty="0" err="1"/>
              <a:t>máy</a:t>
            </a:r>
            <a:r>
              <a:rPr lang="en-US" dirty="0"/>
              <a:t>.</a:t>
            </a:r>
          </a:p>
          <a:p>
            <a:endParaRPr lang="en-US" dirty="0"/>
          </a:p>
          <a:p>
            <a:r>
              <a:rPr lang="en-US" dirty="0"/>
              <a:t>6. </a:t>
            </a:r>
            <a:r>
              <a:rPr lang="en-US" dirty="0" err="1"/>
              <a:t>Tài</a:t>
            </a:r>
            <a:r>
              <a:rPr lang="en-US" dirty="0"/>
              <a:t> </a:t>
            </a:r>
            <a:r>
              <a:rPr lang="en-US" dirty="0" err="1"/>
              <a:t>chính</a:t>
            </a:r>
            <a:r>
              <a:rPr lang="en-US" dirty="0"/>
              <a:t>: </a:t>
            </a:r>
            <a:r>
              <a:rPr lang="en-US" dirty="0" err="1"/>
              <a:t>Xử</a:t>
            </a:r>
            <a:r>
              <a:rPr lang="en-US" dirty="0"/>
              <a:t> </a:t>
            </a:r>
            <a:r>
              <a:rPr lang="en-US" dirty="0" err="1"/>
              <a:t>lý</a:t>
            </a:r>
            <a:r>
              <a:rPr lang="en-US" dirty="0"/>
              <a:t> </a:t>
            </a:r>
            <a:r>
              <a:rPr lang="en-US" dirty="0" err="1"/>
              <a:t>ảnh</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để</a:t>
            </a:r>
            <a:r>
              <a:rPr lang="en-US" dirty="0"/>
              <a:t> </a:t>
            </a:r>
            <a:r>
              <a:rPr lang="en-US" dirty="0" err="1"/>
              <a:t>phân</a:t>
            </a:r>
            <a:r>
              <a:rPr lang="en-US" dirty="0"/>
              <a:t> </a:t>
            </a:r>
            <a:r>
              <a:rPr lang="en-US" dirty="0" err="1"/>
              <a:t>tích</a:t>
            </a:r>
            <a:r>
              <a:rPr lang="en-US" dirty="0"/>
              <a:t> </a:t>
            </a:r>
            <a:r>
              <a:rPr lang="en-US" dirty="0" err="1"/>
              <a:t>dữ</a:t>
            </a:r>
            <a:r>
              <a:rPr lang="en-US" dirty="0"/>
              <a:t> </a:t>
            </a:r>
            <a:r>
              <a:rPr lang="en-US" dirty="0" err="1"/>
              <a:t>liệu</a:t>
            </a:r>
            <a:r>
              <a:rPr lang="en-US" dirty="0"/>
              <a:t> </a:t>
            </a:r>
            <a:r>
              <a:rPr lang="en-US" dirty="0" err="1"/>
              <a:t>và</a:t>
            </a:r>
            <a:r>
              <a:rPr lang="en-US" dirty="0"/>
              <a:t> </a:t>
            </a:r>
            <a:r>
              <a:rPr lang="en-US" dirty="0" err="1"/>
              <a:t>tạo</a:t>
            </a:r>
            <a:r>
              <a:rPr lang="en-US" dirty="0"/>
              <a:t> </a:t>
            </a:r>
            <a:r>
              <a:rPr lang="en-US" dirty="0" err="1"/>
              <a:t>ra</a:t>
            </a:r>
            <a:r>
              <a:rPr lang="en-US" dirty="0"/>
              <a:t> </a:t>
            </a:r>
            <a:r>
              <a:rPr lang="en-US" dirty="0" err="1"/>
              <a:t>các</a:t>
            </a:r>
            <a:r>
              <a:rPr lang="en-US" dirty="0"/>
              <a:t> </a:t>
            </a:r>
            <a:r>
              <a:rPr lang="en-US" dirty="0" err="1"/>
              <a:t>chỉ</a:t>
            </a:r>
            <a:r>
              <a:rPr lang="en-US" dirty="0"/>
              <a:t> </a:t>
            </a:r>
            <a:r>
              <a:rPr lang="en-US" dirty="0" err="1"/>
              <a:t>số</a:t>
            </a:r>
            <a:r>
              <a:rPr lang="en-US" dirty="0"/>
              <a:t> </a:t>
            </a:r>
            <a:r>
              <a:rPr lang="en-US" dirty="0" err="1"/>
              <a:t>tài</a:t>
            </a:r>
            <a:r>
              <a:rPr lang="en-US" dirty="0"/>
              <a:t> </a:t>
            </a:r>
            <a:r>
              <a:rPr lang="en-US" dirty="0" err="1"/>
              <a:t>chính</a:t>
            </a:r>
            <a:r>
              <a:rPr lang="en-US" dirty="0"/>
              <a:t>, </a:t>
            </a:r>
            <a:r>
              <a:rPr lang="en-US" dirty="0" err="1"/>
              <a:t>đặc</a:t>
            </a:r>
            <a:r>
              <a:rPr lang="en-US" dirty="0"/>
              <a:t> </a:t>
            </a:r>
            <a:r>
              <a:rPr lang="en-US" dirty="0" err="1"/>
              <a:t>biệt</a:t>
            </a:r>
            <a:r>
              <a:rPr lang="en-US" dirty="0"/>
              <a:t> </a:t>
            </a:r>
            <a:r>
              <a:rPr lang="en-US" dirty="0" err="1"/>
              <a:t>là</a:t>
            </a:r>
            <a:r>
              <a:rPr lang="en-US" dirty="0"/>
              <a:t> </a:t>
            </a:r>
            <a:r>
              <a:rPr lang="en-US" dirty="0" err="1"/>
              <a:t>trong</a:t>
            </a:r>
            <a:r>
              <a:rPr lang="en-US" dirty="0"/>
              <a:t> </a:t>
            </a:r>
            <a:r>
              <a:rPr lang="en-US" dirty="0" err="1"/>
              <a:t>thị</a:t>
            </a:r>
            <a:r>
              <a:rPr lang="en-US" dirty="0"/>
              <a:t> </a:t>
            </a:r>
            <a:r>
              <a:rPr lang="en-US" dirty="0" err="1"/>
              <a:t>trường</a:t>
            </a:r>
            <a:r>
              <a:rPr lang="en-US" dirty="0"/>
              <a:t> </a:t>
            </a:r>
            <a:r>
              <a:rPr lang="en-US" dirty="0" err="1"/>
              <a:t>chứng</a:t>
            </a:r>
            <a:r>
              <a:rPr lang="en-US" dirty="0"/>
              <a:t> </a:t>
            </a:r>
            <a:r>
              <a:rPr lang="en-US" dirty="0" err="1"/>
              <a:t>khoán</a:t>
            </a:r>
            <a:r>
              <a:rPr lang="en-US" dirty="0"/>
              <a:t>.</a:t>
            </a:r>
          </a:p>
          <a:p>
            <a:endParaRPr lang="en-US" dirty="0"/>
          </a:p>
          <a:p>
            <a:r>
              <a:rPr lang="en-US" dirty="0"/>
              <a:t>7. </a:t>
            </a:r>
            <a:r>
              <a:rPr lang="en-US" dirty="0" err="1"/>
              <a:t>Địa</a:t>
            </a:r>
            <a:r>
              <a:rPr lang="en-US" dirty="0"/>
              <a:t> </a:t>
            </a:r>
            <a:r>
              <a:rPr lang="en-US" dirty="0" err="1"/>
              <a:t>lý</a:t>
            </a:r>
            <a:r>
              <a:rPr lang="en-US" dirty="0"/>
              <a:t>: </a:t>
            </a:r>
            <a:r>
              <a:rPr lang="en-US" dirty="0" err="1"/>
              <a:t>Xử</a:t>
            </a:r>
            <a:r>
              <a:rPr lang="en-US" dirty="0"/>
              <a:t> </a:t>
            </a:r>
            <a:r>
              <a:rPr lang="en-US" dirty="0" err="1"/>
              <a:t>lý</a:t>
            </a:r>
            <a:r>
              <a:rPr lang="en-US" dirty="0"/>
              <a:t> </a:t>
            </a:r>
            <a:r>
              <a:rPr lang="en-US" dirty="0" err="1"/>
              <a:t>ảnh</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để</a:t>
            </a:r>
            <a:r>
              <a:rPr lang="en-US" dirty="0"/>
              <a:t> </a:t>
            </a:r>
            <a:r>
              <a:rPr lang="en-US" dirty="0" err="1"/>
              <a:t>tạo</a:t>
            </a:r>
            <a:r>
              <a:rPr lang="en-US" dirty="0"/>
              <a:t> </a:t>
            </a:r>
            <a:r>
              <a:rPr lang="en-US" dirty="0" err="1"/>
              <a:t>bản</a:t>
            </a:r>
            <a:r>
              <a:rPr lang="en-US" dirty="0"/>
              <a:t> </a:t>
            </a:r>
            <a:r>
              <a:rPr lang="en-US" dirty="0" err="1"/>
              <a:t>đồ</a:t>
            </a:r>
            <a:r>
              <a:rPr lang="en-US" dirty="0"/>
              <a:t>, </a:t>
            </a:r>
            <a:r>
              <a:rPr lang="en-US" dirty="0" err="1"/>
              <a:t>định</a:t>
            </a:r>
            <a:r>
              <a:rPr lang="en-US" dirty="0"/>
              <a:t> </a:t>
            </a:r>
            <a:r>
              <a:rPr lang="en-US" dirty="0" err="1"/>
              <a:t>vị</a:t>
            </a:r>
            <a:r>
              <a:rPr lang="en-US" dirty="0"/>
              <a:t>, </a:t>
            </a:r>
            <a:r>
              <a:rPr lang="en-US" dirty="0" err="1"/>
              <a:t>và</a:t>
            </a:r>
            <a:r>
              <a:rPr lang="en-US" dirty="0"/>
              <a:t> </a:t>
            </a:r>
            <a:r>
              <a:rPr lang="en-US" dirty="0" err="1"/>
              <a:t>phân</a:t>
            </a:r>
            <a:r>
              <a:rPr lang="en-US" dirty="0"/>
              <a:t> </a:t>
            </a:r>
            <a:r>
              <a:rPr lang="en-US" dirty="0" err="1"/>
              <a:t>tích</a:t>
            </a:r>
            <a:r>
              <a:rPr lang="en-US" dirty="0"/>
              <a:t> </a:t>
            </a:r>
            <a:r>
              <a:rPr lang="en-US" dirty="0" err="1"/>
              <a:t>dữ</a:t>
            </a:r>
            <a:r>
              <a:rPr lang="en-US" dirty="0"/>
              <a:t> </a:t>
            </a:r>
            <a:r>
              <a:rPr lang="en-US" dirty="0" err="1"/>
              <a:t>liệu</a:t>
            </a:r>
            <a:r>
              <a:rPr lang="en-US" dirty="0"/>
              <a:t> </a:t>
            </a:r>
            <a:r>
              <a:rPr lang="en-US" dirty="0" err="1"/>
              <a:t>địa</a:t>
            </a:r>
            <a:r>
              <a:rPr lang="en-US" dirty="0"/>
              <a:t> </a:t>
            </a:r>
            <a:r>
              <a:rPr lang="en-US" dirty="0" err="1"/>
              <a:t>lý</a:t>
            </a:r>
            <a:r>
              <a:rPr lang="en-US" dirty="0"/>
              <a:t>.</a:t>
            </a:r>
          </a:p>
          <a:p>
            <a:endParaRPr lang="en-US" dirty="0"/>
          </a:p>
          <a:p>
            <a:r>
              <a:rPr lang="en-US" dirty="0"/>
              <a:t>8. </a:t>
            </a:r>
            <a:r>
              <a:rPr lang="en-US" dirty="0" err="1"/>
              <a:t>Trò</a:t>
            </a:r>
            <a:r>
              <a:rPr lang="en-US" dirty="0"/>
              <a:t> </a:t>
            </a:r>
            <a:r>
              <a:rPr lang="en-US" dirty="0" err="1"/>
              <a:t>chơi</a:t>
            </a:r>
            <a:r>
              <a:rPr lang="en-US" dirty="0"/>
              <a:t> </a:t>
            </a:r>
            <a:r>
              <a:rPr lang="en-US" dirty="0" err="1"/>
              <a:t>điện</a:t>
            </a:r>
            <a:r>
              <a:rPr lang="en-US" dirty="0"/>
              <a:t> </a:t>
            </a:r>
            <a:r>
              <a:rPr lang="en-US" dirty="0" err="1"/>
              <a:t>tử</a:t>
            </a:r>
            <a:r>
              <a:rPr lang="en-US" dirty="0"/>
              <a:t>: </a:t>
            </a:r>
            <a:r>
              <a:rPr lang="en-US" dirty="0" err="1"/>
              <a:t>Xử</a:t>
            </a:r>
            <a:r>
              <a:rPr lang="en-US" dirty="0"/>
              <a:t> </a:t>
            </a:r>
            <a:r>
              <a:rPr lang="en-US" dirty="0" err="1"/>
              <a:t>lý</a:t>
            </a:r>
            <a:r>
              <a:rPr lang="en-US" dirty="0"/>
              <a:t> </a:t>
            </a:r>
            <a:r>
              <a:rPr lang="en-US" dirty="0" err="1"/>
              <a:t>ảnh</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để</a:t>
            </a:r>
            <a:r>
              <a:rPr lang="en-US" dirty="0"/>
              <a:t> </a:t>
            </a:r>
            <a:r>
              <a:rPr lang="en-US" dirty="0" err="1"/>
              <a:t>tạo</a:t>
            </a:r>
            <a:r>
              <a:rPr lang="en-US" dirty="0"/>
              <a:t> </a:t>
            </a:r>
            <a:r>
              <a:rPr lang="en-US" dirty="0" err="1"/>
              <a:t>ra</a:t>
            </a:r>
            <a:r>
              <a:rPr lang="en-US" dirty="0"/>
              <a:t> </a:t>
            </a:r>
            <a:r>
              <a:rPr lang="en-US" dirty="0" err="1"/>
              <a:t>hiệu</a:t>
            </a:r>
            <a:r>
              <a:rPr lang="en-US" dirty="0"/>
              <a:t> </a:t>
            </a:r>
            <a:r>
              <a:rPr lang="en-US" dirty="0" err="1"/>
              <a:t>ứng</a:t>
            </a:r>
            <a:r>
              <a:rPr lang="en-US" dirty="0"/>
              <a:t> </a:t>
            </a:r>
            <a:r>
              <a:rPr lang="en-US" dirty="0" err="1"/>
              <a:t>đồ</a:t>
            </a:r>
            <a:r>
              <a:rPr lang="en-US" dirty="0"/>
              <a:t> </a:t>
            </a:r>
            <a:r>
              <a:rPr lang="en-US" dirty="0" err="1"/>
              <a:t>họa</a:t>
            </a:r>
            <a:r>
              <a:rPr lang="en-US" dirty="0"/>
              <a:t>, </a:t>
            </a:r>
            <a:r>
              <a:rPr lang="en-US" dirty="0" err="1"/>
              <a:t>giúp</a:t>
            </a:r>
            <a:r>
              <a:rPr lang="en-US" dirty="0"/>
              <a:t> </a:t>
            </a:r>
            <a:r>
              <a:rPr lang="en-US" dirty="0" err="1"/>
              <a:t>cho</a:t>
            </a:r>
            <a:r>
              <a:rPr lang="en-US" dirty="0"/>
              <a:t> </a:t>
            </a:r>
            <a:r>
              <a:rPr lang="en-US" dirty="0" err="1"/>
              <a:t>trò</a:t>
            </a:r>
            <a:r>
              <a:rPr lang="en-US" dirty="0"/>
              <a:t> </a:t>
            </a:r>
            <a:r>
              <a:rPr lang="en-US" dirty="0" err="1"/>
              <a:t>chơi</a:t>
            </a:r>
            <a:r>
              <a:rPr lang="en-US" dirty="0"/>
              <a:t> </a:t>
            </a:r>
            <a:r>
              <a:rPr lang="en-US" dirty="0" err="1"/>
              <a:t>điện</a:t>
            </a:r>
            <a:r>
              <a:rPr lang="en-US" dirty="0"/>
              <a:t> </a:t>
            </a:r>
            <a:r>
              <a:rPr lang="en-US" dirty="0" err="1"/>
              <a:t>tử</a:t>
            </a:r>
            <a:r>
              <a:rPr lang="en-US" dirty="0"/>
              <a:t> </a:t>
            </a:r>
            <a:r>
              <a:rPr lang="en-US" dirty="0" err="1"/>
              <a:t>trở</a:t>
            </a:r>
            <a:r>
              <a:rPr lang="en-US" dirty="0"/>
              <a:t> </a:t>
            </a:r>
            <a:r>
              <a:rPr lang="en-US" dirty="0" err="1"/>
              <a:t>nên</a:t>
            </a:r>
            <a:r>
              <a:rPr lang="en-US" dirty="0"/>
              <a:t> </a:t>
            </a:r>
            <a:r>
              <a:rPr lang="en-US" dirty="0" err="1"/>
              <a:t>hấp</a:t>
            </a:r>
            <a:r>
              <a:rPr lang="en-US" dirty="0"/>
              <a:t> </a:t>
            </a:r>
            <a:r>
              <a:rPr lang="en-US" dirty="0" err="1"/>
              <a:t>dẫn</a:t>
            </a:r>
            <a:r>
              <a:rPr lang="en-US" dirty="0"/>
              <a:t> </a:t>
            </a:r>
            <a:r>
              <a:rPr lang="en-US" dirty="0" err="1"/>
              <a:t>và</a:t>
            </a:r>
            <a:r>
              <a:rPr lang="en-US" dirty="0"/>
              <a:t> </a:t>
            </a:r>
            <a:r>
              <a:rPr lang="en-US" dirty="0" err="1"/>
              <a:t>chân</a:t>
            </a:r>
            <a:r>
              <a:rPr lang="en-US" dirty="0"/>
              <a:t> </a:t>
            </a:r>
            <a:r>
              <a:rPr lang="en-US" dirty="0" err="1"/>
              <a:t>thật</a:t>
            </a:r>
            <a:r>
              <a:rPr lang="en-US" dirty="0"/>
              <a:t> </a:t>
            </a:r>
            <a:r>
              <a:rPr lang="en-US" dirty="0" err="1"/>
              <a:t>hơn</a:t>
            </a:r>
            <a:r>
              <a:rPr lang="en-US" dirty="0"/>
              <a:t>.</a:t>
            </a:r>
          </a:p>
          <a:p>
            <a:endParaRPr lang="en-US" dirty="0"/>
          </a:p>
          <a:p>
            <a:r>
              <a:rPr lang="en-US" dirty="0" err="1"/>
              <a:t>Ngoài</a:t>
            </a:r>
            <a:r>
              <a:rPr lang="en-US" dirty="0"/>
              <a:t> </a:t>
            </a:r>
            <a:r>
              <a:rPr lang="en-US" dirty="0" err="1"/>
              <a:t>ra</a:t>
            </a:r>
            <a:r>
              <a:rPr lang="en-US" dirty="0"/>
              <a:t>, </a:t>
            </a:r>
            <a:r>
              <a:rPr lang="en-US" dirty="0" err="1"/>
              <a:t>xử</a:t>
            </a:r>
            <a:r>
              <a:rPr lang="en-US" dirty="0"/>
              <a:t> </a:t>
            </a:r>
            <a:r>
              <a:rPr lang="en-US" dirty="0" err="1"/>
              <a:t>lý</a:t>
            </a:r>
            <a:r>
              <a:rPr lang="en-US" dirty="0"/>
              <a:t> </a:t>
            </a:r>
            <a:r>
              <a:rPr lang="en-US" dirty="0" err="1"/>
              <a:t>ảnh</a:t>
            </a:r>
            <a:r>
              <a:rPr lang="en-US" dirty="0"/>
              <a:t> </a:t>
            </a:r>
            <a:r>
              <a:rPr lang="en-US" dirty="0" err="1"/>
              <a:t>còn</a:t>
            </a:r>
            <a:r>
              <a:rPr lang="en-US" dirty="0"/>
              <a:t> </a:t>
            </a:r>
            <a:r>
              <a:rPr lang="en-US" dirty="0" err="1"/>
              <a:t>có</a:t>
            </a:r>
            <a:r>
              <a:rPr lang="en-US" dirty="0"/>
              <a:t> </a:t>
            </a:r>
            <a:r>
              <a:rPr lang="en-US" dirty="0" err="1"/>
              <a:t>rất</a:t>
            </a:r>
            <a:r>
              <a:rPr lang="en-US" dirty="0"/>
              <a:t> </a:t>
            </a:r>
            <a:r>
              <a:rPr lang="en-US" dirty="0" err="1"/>
              <a:t>nhiều</a:t>
            </a:r>
            <a:r>
              <a:rPr lang="en-US" dirty="0"/>
              <a:t> </a:t>
            </a:r>
            <a:r>
              <a:rPr lang="en-US" dirty="0" err="1"/>
              <a:t>ứng</a:t>
            </a:r>
            <a:r>
              <a:rPr lang="en-US" dirty="0"/>
              <a:t> </a:t>
            </a:r>
            <a:r>
              <a:rPr lang="en-US" dirty="0" err="1"/>
              <a:t>dụng</a:t>
            </a:r>
            <a:r>
              <a:rPr lang="en-US" dirty="0"/>
              <a:t> </a:t>
            </a:r>
            <a:r>
              <a:rPr lang="en-US" dirty="0" err="1"/>
              <a:t>khác</a:t>
            </a:r>
            <a:r>
              <a:rPr lang="en-US" dirty="0"/>
              <a:t> </a:t>
            </a:r>
            <a:r>
              <a:rPr lang="en-US" dirty="0" err="1"/>
              <a:t>như</a:t>
            </a:r>
            <a:r>
              <a:rPr lang="en-US" dirty="0"/>
              <a:t> </a:t>
            </a:r>
            <a:r>
              <a:rPr lang="en-US" dirty="0" err="1"/>
              <a:t>xử</a:t>
            </a:r>
            <a:r>
              <a:rPr lang="en-US" dirty="0"/>
              <a:t> </a:t>
            </a:r>
            <a:r>
              <a:rPr lang="en-US" dirty="0" err="1"/>
              <a:t>lý</a:t>
            </a:r>
            <a:r>
              <a:rPr lang="en-US" dirty="0"/>
              <a:t> </a:t>
            </a:r>
            <a:r>
              <a:rPr lang="en-US" dirty="0" err="1"/>
              <a:t>ảnh</a:t>
            </a:r>
            <a:r>
              <a:rPr lang="en-US" dirty="0"/>
              <a:t> </a:t>
            </a:r>
            <a:r>
              <a:rPr lang="en-US" dirty="0" err="1"/>
              <a:t>mỹ</a:t>
            </a:r>
            <a:r>
              <a:rPr lang="en-US" dirty="0"/>
              <a:t> </a:t>
            </a:r>
            <a:r>
              <a:rPr lang="en-US" dirty="0" err="1"/>
              <a:t>thuật</a:t>
            </a:r>
            <a:r>
              <a:rPr lang="en-US" dirty="0"/>
              <a:t>, </a:t>
            </a:r>
            <a:r>
              <a:rPr lang="en-US" dirty="0" err="1"/>
              <a:t>xử</a:t>
            </a:r>
            <a:r>
              <a:rPr lang="en-US" dirty="0"/>
              <a:t> </a:t>
            </a:r>
            <a:r>
              <a:rPr lang="en-US" dirty="0" err="1"/>
              <a:t>lý</a:t>
            </a:r>
            <a:r>
              <a:rPr lang="en-US" dirty="0"/>
              <a:t> </a:t>
            </a:r>
            <a:r>
              <a:rPr lang="en-US" dirty="0" err="1"/>
              <a:t>ảnh</a:t>
            </a:r>
            <a:r>
              <a:rPr lang="en-US" dirty="0"/>
              <a:t> </a:t>
            </a:r>
            <a:r>
              <a:rPr lang="en-US" dirty="0" err="1"/>
              <a:t>văn</a:t>
            </a:r>
            <a:r>
              <a:rPr lang="en-US" dirty="0"/>
              <a:t> </a:t>
            </a:r>
            <a:r>
              <a:rPr lang="en-US" dirty="0" err="1"/>
              <a:t>hóa</a:t>
            </a:r>
            <a:r>
              <a:rPr lang="en-US" dirty="0"/>
              <a:t>, </a:t>
            </a:r>
            <a:r>
              <a:rPr lang="en-US" dirty="0" err="1"/>
              <a:t>xử</a:t>
            </a:r>
            <a:r>
              <a:rPr lang="en-US" dirty="0"/>
              <a:t> </a:t>
            </a:r>
            <a:r>
              <a:rPr lang="en-US" dirty="0" err="1"/>
              <a:t>lý</a:t>
            </a:r>
            <a:r>
              <a:rPr lang="en-US" dirty="0"/>
              <a:t> </a:t>
            </a:r>
            <a:r>
              <a:rPr lang="en-US" dirty="0" err="1"/>
              <a:t>ảnh</a:t>
            </a:r>
            <a:r>
              <a:rPr lang="en-US" dirty="0"/>
              <a:t> </a:t>
            </a:r>
            <a:r>
              <a:rPr lang="en-US" dirty="0" err="1"/>
              <a:t>khảo</a:t>
            </a:r>
            <a:r>
              <a:rPr lang="en-US" dirty="0"/>
              <a:t> </a:t>
            </a:r>
            <a:r>
              <a:rPr lang="en-US" dirty="0" err="1"/>
              <a:t>cổ</a:t>
            </a:r>
            <a:r>
              <a:rPr lang="en-US" dirty="0"/>
              <a:t> </a:t>
            </a:r>
            <a:r>
              <a:rPr lang="en-US" dirty="0" err="1"/>
              <a:t>học</a:t>
            </a:r>
            <a:r>
              <a:rPr lang="en-US" dirty="0"/>
              <a:t>, </a:t>
            </a:r>
            <a:r>
              <a:rPr lang="en-US" dirty="0" err="1"/>
              <a:t>và</a:t>
            </a:r>
            <a:r>
              <a:rPr lang="en-US" dirty="0"/>
              <a:t> </a:t>
            </a:r>
            <a:r>
              <a:rPr lang="en-US" dirty="0" err="1"/>
              <a:t>nhiều</a:t>
            </a:r>
            <a:r>
              <a:rPr lang="en-US" dirty="0"/>
              <a:t> </a:t>
            </a:r>
            <a:r>
              <a:rPr lang="en-US" dirty="0" err="1"/>
              <a:t>ứng</a:t>
            </a:r>
            <a:r>
              <a:rPr lang="en-US" dirty="0"/>
              <a:t> </a:t>
            </a:r>
            <a:r>
              <a:rPr lang="en-US" dirty="0" err="1"/>
              <a:t>dụng</a:t>
            </a:r>
            <a:r>
              <a:rPr lang="en-US" dirty="0"/>
              <a:t> </a:t>
            </a:r>
            <a:r>
              <a:rPr lang="en-US" dirty="0" err="1"/>
              <a:t>khác</a:t>
            </a:r>
            <a:r>
              <a:rPr lang="en-US" dirty="0"/>
              <a:t>.</a:t>
            </a:r>
          </a:p>
        </p:txBody>
      </p:sp>
      <p:pic>
        <p:nvPicPr>
          <p:cNvPr id="42" name="Picture 41" descr="Xử lý ảnh trong y tế | AIMed">
            <a:extLst>
              <a:ext uri="{FF2B5EF4-FFF2-40B4-BE49-F238E27FC236}">
                <a16:creationId xmlns:a16="http://schemas.microsoft.com/office/drawing/2014/main" id="{F1B73A85-2568-50B4-6BED-7F04EFA3DD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0521" t="5095" r="25243" b="4572"/>
          <a:stretch>
            <a:fillRect/>
          </a:stretch>
        </p:blipFill>
        <p:spPr bwMode="auto">
          <a:xfrm>
            <a:off x="10862357" y="2491"/>
            <a:ext cx="4558424" cy="3962225"/>
          </a:xfrm>
          <a:custGeom>
            <a:avLst/>
            <a:gdLst>
              <a:gd name="connsiteX0" fmla="*/ 986904 w 4541613"/>
              <a:gd name="connsiteY0" fmla="*/ 0 h 3947612"/>
              <a:gd name="connsiteX1" fmla="*/ 3554710 w 4541613"/>
              <a:gd name="connsiteY1" fmla="*/ 0 h 3947612"/>
              <a:gd name="connsiteX2" fmla="*/ 4541613 w 4541613"/>
              <a:gd name="connsiteY2" fmla="*/ 1973806 h 3947612"/>
              <a:gd name="connsiteX3" fmla="*/ 3554710 w 4541613"/>
              <a:gd name="connsiteY3" fmla="*/ 3947612 h 3947612"/>
              <a:gd name="connsiteX4" fmla="*/ 986904 w 4541613"/>
              <a:gd name="connsiteY4" fmla="*/ 3947612 h 3947612"/>
              <a:gd name="connsiteX5" fmla="*/ 0 w 4541613"/>
              <a:gd name="connsiteY5" fmla="*/ 1973806 h 3947612"/>
              <a:gd name="connsiteX6" fmla="*/ 986904 w 4541613"/>
              <a:gd name="connsiteY6" fmla="*/ 0 h 3947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1613" h="3947612">
                <a:moveTo>
                  <a:pt x="986904" y="0"/>
                </a:moveTo>
                <a:lnTo>
                  <a:pt x="3554710" y="0"/>
                </a:lnTo>
                <a:lnTo>
                  <a:pt x="4541613" y="1973806"/>
                </a:lnTo>
                <a:lnTo>
                  <a:pt x="3554710" y="3947612"/>
                </a:lnTo>
                <a:lnTo>
                  <a:pt x="986904" y="3947612"/>
                </a:lnTo>
                <a:lnTo>
                  <a:pt x="0" y="1973806"/>
                </a:lnTo>
                <a:lnTo>
                  <a:pt x="986904" y="0"/>
                </a:lnTo>
                <a:close/>
              </a:path>
            </a:pathLst>
          </a:custGeom>
          <a:effectLst>
            <a:softEdge rad="127000"/>
          </a:effectLst>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C4958810-0985-CAC9-3400-8CCEA4C5BE7E}"/>
              </a:ext>
            </a:extLst>
          </p:cNvPr>
          <p:cNvPicPr>
            <a:picLocks noChangeAspect="1"/>
          </p:cNvPicPr>
          <p:nvPr/>
        </p:nvPicPr>
        <p:blipFill>
          <a:blip r:embed="rId6"/>
          <a:srcRect l="19602" t="25519" r="8013" b="14534"/>
          <a:stretch>
            <a:fillRect/>
          </a:stretch>
        </p:blipFill>
        <p:spPr>
          <a:xfrm>
            <a:off x="15620999" y="7347740"/>
            <a:ext cx="4074239" cy="3528307"/>
          </a:xfrm>
          <a:custGeom>
            <a:avLst/>
            <a:gdLst>
              <a:gd name="connsiteX0" fmla="*/ 882077 w 4074239"/>
              <a:gd name="connsiteY0" fmla="*/ 0 h 3528307"/>
              <a:gd name="connsiteX1" fmla="*/ 3192162 w 4074239"/>
              <a:gd name="connsiteY1" fmla="*/ 0 h 3528307"/>
              <a:gd name="connsiteX2" fmla="*/ 4074239 w 4074239"/>
              <a:gd name="connsiteY2" fmla="*/ 1764154 h 3528307"/>
              <a:gd name="connsiteX3" fmla="*/ 3192162 w 4074239"/>
              <a:gd name="connsiteY3" fmla="*/ 3528307 h 3528307"/>
              <a:gd name="connsiteX4" fmla="*/ 882077 w 4074239"/>
              <a:gd name="connsiteY4" fmla="*/ 3528307 h 3528307"/>
              <a:gd name="connsiteX5" fmla="*/ 0 w 4074239"/>
              <a:gd name="connsiteY5" fmla="*/ 1764154 h 3528307"/>
              <a:gd name="connsiteX6" fmla="*/ 882077 w 4074239"/>
              <a:gd name="connsiteY6" fmla="*/ 0 h 352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239" h="3528307">
                <a:moveTo>
                  <a:pt x="882077" y="0"/>
                </a:moveTo>
                <a:lnTo>
                  <a:pt x="3192162" y="0"/>
                </a:lnTo>
                <a:lnTo>
                  <a:pt x="4074239" y="1764154"/>
                </a:lnTo>
                <a:lnTo>
                  <a:pt x="3192162" y="3528307"/>
                </a:lnTo>
                <a:lnTo>
                  <a:pt x="882077" y="3528307"/>
                </a:lnTo>
                <a:lnTo>
                  <a:pt x="0" y="1764154"/>
                </a:lnTo>
                <a:lnTo>
                  <a:pt x="882077" y="0"/>
                </a:lnTo>
                <a:close/>
              </a:path>
            </a:pathLst>
          </a:custGeom>
          <a:effectLst>
            <a:softEdge rad="127000"/>
          </a:effectLst>
        </p:spPr>
      </p:pic>
      <p:sp>
        <p:nvSpPr>
          <p:cNvPr id="48" name="TextBox 9">
            <a:extLst>
              <a:ext uri="{FF2B5EF4-FFF2-40B4-BE49-F238E27FC236}">
                <a16:creationId xmlns:a16="http://schemas.microsoft.com/office/drawing/2014/main" id="{AC1EB0F8-6C81-9574-D98D-5AE5E46FE92D}"/>
              </a:ext>
            </a:extLst>
          </p:cNvPr>
          <p:cNvSpPr txBox="1"/>
          <p:nvPr/>
        </p:nvSpPr>
        <p:spPr>
          <a:xfrm>
            <a:off x="616424" y="1104900"/>
            <a:ext cx="8295905" cy="1179425"/>
          </a:xfrm>
          <a:prstGeom prst="rect">
            <a:avLst/>
          </a:prstGeom>
        </p:spPr>
        <p:txBody>
          <a:bodyPr wrap="square" lIns="0" tIns="0" rIns="0" bIns="0" rtlCol="0" anchor="t">
            <a:spAutoFit/>
          </a:bodyPr>
          <a:lstStyle/>
          <a:p>
            <a:pPr>
              <a:lnSpc>
                <a:spcPts val="10199"/>
              </a:lnSpc>
              <a:spcBef>
                <a:spcPct val="0"/>
              </a:spcBef>
            </a:pPr>
            <a:r>
              <a:rPr lang="en-US" sz="6600" b="1" spc="-84">
                <a:solidFill>
                  <a:srgbClr val="000000"/>
                </a:solidFill>
                <a:latin typeface="Times New Roman" panose="02020603050405020304" pitchFamily="18" charset="0"/>
                <a:cs typeface="Times New Roman" panose="02020603050405020304" pitchFamily="18" charset="0"/>
              </a:rPr>
              <a:t>Ứng dụng</a:t>
            </a:r>
            <a:endParaRPr lang="en-US" sz="6600" b="1" spc="-84" dirty="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rot="-10800000">
            <a:off x="3781061" y="7446904"/>
            <a:ext cx="3480308" cy="3013963"/>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7" name="Group 7"/>
          <p:cNvGrpSpPr/>
          <p:nvPr/>
        </p:nvGrpSpPr>
        <p:grpSpPr>
          <a:xfrm rot="-10800000">
            <a:off x="3500009" y="3983711"/>
            <a:ext cx="1798578" cy="1557577"/>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9" name="Group 9"/>
          <p:cNvGrpSpPr/>
          <p:nvPr/>
        </p:nvGrpSpPr>
        <p:grpSpPr>
          <a:xfrm rot="-10800000">
            <a:off x="1020907" y="7773565"/>
            <a:ext cx="3378391" cy="2925703"/>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23" name="Group 22"/>
          <p:cNvGrpSpPr/>
          <p:nvPr/>
        </p:nvGrpSpPr>
        <p:grpSpPr>
          <a:xfrm>
            <a:off x="902661" y="707395"/>
            <a:ext cx="5553423" cy="842932"/>
            <a:chOff x="914400" y="800100"/>
            <a:chExt cx="5553423" cy="842932"/>
          </a:xfrm>
        </p:grpSpPr>
        <p:pic>
          <p:nvPicPr>
            <p:cNvPr id="24" name="Picture 23">
              <a:extLst>
                <a:ext uri="{FF2B5EF4-FFF2-40B4-BE49-F238E27FC236}">
                  <a16:creationId xmlns:a16="http://schemas.microsoft.com/office/drawing/2014/main" id="{BD812114-FF7C-870B-3CA3-56E3F050DD6B}"/>
                </a:ext>
              </a:extLst>
            </p:cNvPr>
            <p:cNvPicPr>
              <a:picLocks noChangeAspect="1"/>
            </p:cNvPicPr>
            <p:nvPr/>
          </p:nvPicPr>
          <p:blipFill>
            <a:blip r:embed="rId2"/>
            <a:stretch>
              <a:fillRect/>
            </a:stretch>
          </p:blipFill>
          <p:spPr>
            <a:xfrm>
              <a:off x="914400" y="800100"/>
              <a:ext cx="978508" cy="842932"/>
            </a:xfrm>
            <a:prstGeom prst="rect">
              <a:avLst/>
            </a:prstGeom>
          </p:spPr>
        </p:pic>
        <p:sp>
          <p:nvSpPr>
            <p:cNvPr id="25" name="TextBox 24"/>
            <p:cNvSpPr txBox="1"/>
            <p:nvPr/>
          </p:nvSpPr>
          <p:spPr>
            <a:xfrm>
              <a:off x="1918308" y="1036900"/>
              <a:ext cx="4549515" cy="369332"/>
            </a:xfrm>
            <a:prstGeom prst="rect">
              <a:avLst/>
            </a:prstGeom>
            <a:noFill/>
          </p:spPr>
          <p:txBody>
            <a:bodyPr wrap="none" rtlCol="0">
              <a:spAutoFit/>
            </a:bodyPr>
            <a:lstStyle/>
            <a:p>
              <a:r>
                <a:rPr lang="en-US" b="1" dirty="0"/>
                <a:t>TRƯỜNG ĐH SƯ PHẠM KỸ THUẬT VĨNH LONG</a:t>
              </a:r>
            </a:p>
          </p:txBody>
        </p:sp>
      </p:grpSp>
      <p:sp>
        <p:nvSpPr>
          <p:cNvPr id="27" name="TextBox 26"/>
          <p:cNvSpPr txBox="1"/>
          <p:nvPr/>
        </p:nvSpPr>
        <p:spPr>
          <a:xfrm>
            <a:off x="3960369" y="1514126"/>
            <a:ext cx="10367262" cy="923330"/>
          </a:xfrm>
          <a:prstGeom prst="rect">
            <a:avLst/>
          </a:prstGeom>
          <a:solidFill>
            <a:srgbClr val="004651"/>
          </a:solidFill>
        </p:spPr>
        <p:txBody>
          <a:bodyPr wrap="none" rtlCol="0">
            <a:spAutoFit/>
          </a:bodyPr>
          <a:lstStyle/>
          <a:p>
            <a:pPr algn="ctr"/>
            <a:r>
              <a:rPr lang="en-US" sz="5400" dirty="0">
                <a:solidFill>
                  <a:schemeClr val="bg1"/>
                </a:solidFill>
                <a:latin typeface="Times New Roman" panose="02020603050405020304" pitchFamily="18" charset="0"/>
                <a:cs typeface="Times New Roman" panose="02020603050405020304" pitchFamily="18" charset="0"/>
              </a:rPr>
              <a:t>I. GIỚI THIỆU PHÂN ĐOẠN ẢNH</a:t>
            </a:r>
          </a:p>
        </p:txBody>
      </p:sp>
      <p:sp>
        <p:nvSpPr>
          <p:cNvPr id="12" name="TextBox 11"/>
          <p:cNvSpPr txBox="1"/>
          <p:nvPr/>
        </p:nvSpPr>
        <p:spPr>
          <a:xfrm>
            <a:off x="7261369" y="2628900"/>
            <a:ext cx="11040274" cy="6863417"/>
          </a:xfrm>
          <a:prstGeom prst="rect">
            <a:avLst/>
          </a:prstGeom>
          <a:noFill/>
        </p:spPr>
        <p:txBody>
          <a:bodyPr wrap="square" rtlCol="0">
            <a:spAutoFit/>
          </a:bodyPr>
          <a:lstStyle/>
          <a:p>
            <a:r>
              <a:rPr lang="en-US" sz="4400" b="0" i="0">
                <a:solidFill>
                  <a:srgbClr val="252525"/>
                </a:solidFill>
                <a:effectLst/>
                <a:latin typeface="Roboto" panose="02000000000000000000" pitchFamily="2" charset="0"/>
              </a:rPr>
              <a:t>	</a:t>
            </a:r>
            <a:r>
              <a:rPr lang="vi-VN" sz="4400" b="0" i="0">
                <a:solidFill>
                  <a:srgbClr val="252525"/>
                </a:solidFill>
                <a:effectLst/>
                <a:latin typeface="Roboto" panose="02000000000000000000" pitchFamily="2" charset="0"/>
              </a:rPr>
              <a:t>Phân đoạn</a:t>
            </a:r>
            <a:r>
              <a:rPr lang="en-US" sz="4400" b="0" i="0">
                <a:solidFill>
                  <a:srgbClr val="252525"/>
                </a:solidFill>
                <a:effectLst/>
                <a:latin typeface="Roboto" panose="02000000000000000000" pitchFamily="2" charset="0"/>
              </a:rPr>
              <a:t> </a:t>
            </a:r>
            <a:r>
              <a:rPr lang="vi-VN" sz="4400" b="0" i="0">
                <a:solidFill>
                  <a:srgbClr val="252525"/>
                </a:solidFill>
                <a:effectLst/>
                <a:latin typeface="Roboto" panose="02000000000000000000" pitchFamily="2" charset="0"/>
              </a:rPr>
              <a:t>là phương pháp </a:t>
            </a:r>
            <a:r>
              <a:rPr lang="vi-VN" sz="4400" b="1" i="0">
                <a:solidFill>
                  <a:srgbClr val="252525"/>
                </a:solidFill>
                <a:effectLst/>
                <a:latin typeface="Roboto" panose="02000000000000000000" pitchFamily="2" charset="0"/>
              </a:rPr>
              <a:t>phân chia</a:t>
            </a:r>
            <a:r>
              <a:rPr lang="vi-VN" sz="4400" b="0" i="0">
                <a:solidFill>
                  <a:srgbClr val="252525"/>
                </a:solidFill>
                <a:effectLst/>
                <a:latin typeface="Roboto" panose="02000000000000000000" pitchFamily="2" charset="0"/>
              </a:rPr>
              <a:t> hình ảnh kỹ thuật số thành các </a:t>
            </a:r>
            <a:r>
              <a:rPr lang="vi-VN" sz="4400" b="1" i="0">
                <a:solidFill>
                  <a:srgbClr val="252525"/>
                </a:solidFill>
                <a:effectLst/>
                <a:latin typeface="Roboto" panose="02000000000000000000" pitchFamily="2" charset="0"/>
              </a:rPr>
              <a:t>nhóm con </a:t>
            </a:r>
            <a:r>
              <a:rPr lang="vi-VN" sz="4400" b="0" i="0">
                <a:solidFill>
                  <a:srgbClr val="252525"/>
                </a:solidFill>
                <a:effectLst/>
                <a:latin typeface="Roboto" panose="02000000000000000000" pitchFamily="2" charset="0"/>
              </a:rPr>
              <a:t>được gọi là phân đoạn ảnh, làm giảm độ phức tạp của hình ảnh và cho phép xử lý hoặc phân tích thêm từng phân đoạn hình ảnh.</a:t>
            </a:r>
            <a:endParaRPr lang="en-US" sz="4400" b="0" i="0">
              <a:solidFill>
                <a:srgbClr val="252525"/>
              </a:solidFill>
              <a:effectLst/>
              <a:latin typeface="Roboto" panose="02000000000000000000" pitchFamily="2" charset="0"/>
            </a:endParaRPr>
          </a:p>
          <a:p>
            <a:r>
              <a:rPr lang="en-US" sz="4400" b="0" i="0">
                <a:solidFill>
                  <a:srgbClr val="252525"/>
                </a:solidFill>
                <a:effectLst/>
                <a:latin typeface="Roboto" panose="02000000000000000000" pitchFamily="2" charset="0"/>
              </a:rPr>
              <a:t>	</a:t>
            </a:r>
            <a:r>
              <a:rPr lang="vi-VN" sz="4400" b="0" i="0">
                <a:solidFill>
                  <a:srgbClr val="252525"/>
                </a:solidFill>
                <a:effectLst/>
                <a:latin typeface="Roboto" panose="02000000000000000000" pitchFamily="2" charset="0"/>
              </a:rPr>
              <a:t>Về mặt kỹ thuật, phân đoạn là </a:t>
            </a:r>
            <a:r>
              <a:rPr lang="vi-VN" sz="4400" b="1" i="0">
                <a:solidFill>
                  <a:srgbClr val="252525"/>
                </a:solidFill>
                <a:effectLst/>
                <a:latin typeface="Roboto" panose="02000000000000000000" pitchFamily="2" charset="0"/>
              </a:rPr>
              <a:t>gán nhãn</a:t>
            </a:r>
            <a:r>
              <a:rPr lang="vi-VN" sz="4400" b="0" i="0">
                <a:solidFill>
                  <a:srgbClr val="252525"/>
                </a:solidFill>
                <a:effectLst/>
                <a:latin typeface="Roboto" panose="02000000000000000000" pitchFamily="2" charset="0"/>
              </a:rPr>
              <a:t> cho các pixel </a:t>
            </a:r>
            <a:r>
              <a:rPr lang="vi-VN" sz="4400" b="1" i="0">
                <a:solidFill>
                  <a:srgbClr val="252525"/>
                </a:solidFill>
                <a:effectLst/>
                <a:latin typeface="Roboto" panose="02000000000000000000" pitchFamily="2" charset="0"/>
              </a:rPr>
              <a:t>để xác định</a:t>
            </a:r>
            <a:r>
              <a:rPr lang="vi-VN" sz="4400" b="0" i="0">
                <a:solidFill>
                  <a:srgbClr val="252525"/>
                </a:solidFill>
                <a:effectLst/>
                <a:latin typeface="Roboto" panose="02000000000000000000" pitchFamily="2" charset="0"/>
              </a:rPr>
              <a:t> đối tượng, con người hoặc các yếu tố quan trọng khác trong ảnh.</a:t>
            </a:r>
            <a:endParaRPr lang="en-US" sz="4400" dirty="0"/>
          </a:p>
        </p:txBody>
      </p:sp>
      <p:grpSp>
        <p:nvGrpSpPr>
          <p:cNvPr id="3" name="Group 3"/>
          <p:cNvGrpSpPr/>
          <p:nvPr/>
        </p:nvGrpSpPr>
        <p:grpSpPr>
          <a:xfrm rot="-10800000">
            <a:off x="-401987" y="4464404"/>
            <a:ext cx="4985461" cy="4317433"/>
            <a:chOff x="0" y="0"/>
            <a:chExt cx="3619627" cy="3134614"/>
          </a:xfrm>
        </p:grpSpPr>
        <p:sp>
          <p:nvSpPr>
            <p:cNvPr id="4" name="Freeform 4"/>
            <p:cNvSpPr/>
            <p:nvPr/>
          </p:nvSpPr>
          <p:spPr>
            <a:xfrm>
              <a:off x="0" y="0"/>
              <a:ext cx="3619627" cy="3134614"/>
            </a:xfrm>
            <a:prstGeom prst="hexagon">
              <a:avLst/>
            </a:prstGeom>
            <a:solidFill>
              <a:srgbClr val="004651"/>
            </a:solidFill>
          </p:spPr>
        </p:sp>
      </p:grpSp>
      <p:pic>
        <p:nvPicPr>
          <p:cNvPr id="2050" name="Picture 2">
            <a:extLst>
              <a:ext uri="{FF2B5EF4-FFF2-40B4-BE49-F238E27FC236}">
                <a16:creationId xmlns:a16="http://schemas.microsoft.com/office/drawing/2014/main" id="{A3D83AD5-B3A1-2069-1CEA-F41F33EC96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987" y="4464404"/>
            <a:ext cx="4985460" cy="4386045"/>
          </a:xfrm>
          <a:prstGeom prst="hexagon">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1492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5" name="Group 25"/>
          <p:cNvGrpSpPr/>
          <p:nvPr/>
        </p:nvGrpSpPr>
        <p:grpSpPr>
          <a:xfrm>
            <a:off x="16799111" y="2687862"/>
            <a:ext cx="2977778" cy="2578770"/>
            <a:chOff x="0" y="0"/>
            <a:chExt cx="3619627" cy="3134614"/>
          </a:xfrm>
        </p:grpSpPr>
        <p:sp>
          <p:nvSpPr>
            <p:cNvPr id="26" name="Freeform 2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27" name="Group 27"/>
          <p:cNvGrpSpPr/>
          <p:nvPr/>
        </p:nvGrpSpPr>
        <p:grpSpPr>
          <a:xfrm>
            <a:off x="13660090" y="-135282"/>
            <a:ext cx="4201515" cy="3638531"/>
            <a:chOff x="0" y="0"/>
            <a:chExt cx="3619627" cy="3134614"/>
          </a:xfrm>
        </p:grpSpPr>
        <p:sp>
          <p:nvSpPr>
            <p:cNvPr id="28" name="Freeform 2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29" name="Group 29"/>
          <p:cNvGrpSpPr/>
          <p:nvPr/>
        </p:nvGrpSpPr>
        <p:grpSpPr>
          <a:xfrm>
            <a:off x="13243939" y="-956153"/>
            <a:ext cx="2481390" cy="2148895"/>
            <a:chOff x="0" y="0"/>
            <a:chExt cx="3619627" cy="3134614"/>
          </a:xfrm>
        </p:grpSpPr>
        <p:sp>
          <p:nvSpPr>
            <p:cNvPr id="30" name="Freeform 3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31" name="TextBox 30"/>
          <p:cNvSpPr txBox="1"/>
          <p:nvPr/>
        </p:nvSpPr>
        <p:spPr>
          <a:xfrm>
            <a:off x="242186" y="1435509"/>
            <a:ext cx="13374914" cy="769441"/>
          </a:xfrm>
          <a:prstGeom prst="rect">
            <a:avLst/>
          </a:prstGeom>
          <a:solidFill>
            <a:srgbClr val="004651"/>
          </a:solidFill>
        </p:spPr>
        <p:txBody>
          <a:bodyPr wrap="square" rtlCol="0">
            <a:spAutoFit/>
          </a:bodyPr>
          <a:lstStyle/>
          <a:p>
            <a:pPr algn="ctr"/>
            <a:r>
              <a:rPr lang="en-US" sz="4400" dirty="0">
                <a:solidFill>
                  <a:schemeClr val="bg1"/>
                </a:solidFill>
                <a:latin typeface="Times New Roman" panose="02020603050405020304" pitchFamily="18" charset="0"/>
                <a:cs typeface="Times New Roman" panose="02020603050405020304" pitchFamily="18" charset="0"/>
              </a:rPr>
              <a:t>II. GIỚI THIỆU PHÂN ĐOẠN DỰA TRÊN CƯỜNG ĐỘ</a:t>
            </a:r>
          </a:p>
        </p:txBody>
      </p:sp>
      <p:sp>
        <p:nvSpPr>
          <p:cNvPr id="3" name="TextBox 2"/>
          <p:cNvSpPr txBox="1"/>
          <p:nvPr/>
        </p:nvSpPr>
        <p:spPr>
          <a:xfrm>
            <a:off x="643143" y="2455929"/>
            <a:ext cx="12573000" cy="3170099"/>
          </a:xfrm>
          <a:prstGeom prst="rect">
            <a:avLst/>
          </a:prstGeom>
          <a:noFill/>
        </p:spPr>
        <p:txBody>
          <a:bodyPr wrap="square" rtlCol="0">
            <a:spAutoFit/>
          </a:bodyPr>
          <a:lstStyle/>
          <a:p>
            <a:pPr algn="l"/>
            <a:r>
              <a:rPr lang="en-US" sz="4000" b="0" i="0">
                <a:solidFill>
                  <a:srgbClr val="252525"/>
                </a:solidFill>
                <a:effectLst/>
                <a:latin typeface="Roboto" panose="02000000000000000000" pitchFamily="2" charset="0"/>
              </a:rPr>
              <a:t>	</a:t>
            </a:r>
            <a:r>
              <a:rPr lang="vi-VN" sz="4000" b="1" i="0">
                <a:solidFill>
                  <a:srgbClr val="252525"/>
                </a:solidFill>
                <a:effectLst/>
                <a:latin typeface="+mj-lt"/>
              </a:rPr>
              <a:t>P</a:t>
            </a:r>
            <a:r>
              <a:rPr lang="vi-VN" sz="4000" b="0" i="0">
                <a:solidFill>
                  <a:srgbClr val="252525"/>
                </a:solidFill>
                <a:effectLst/>
                <a:latin typeface="Roboto" panose="02000000000000000000" pitchFamily="2" charset="0"/>
              </a:rPr>
              <a:t>hân đoạn dựa trên cường độ là một quá trình chia hình ảnh thành nhiều phân đoạn dựa trên các giá trị cường độ của các pixel của nó.</a:t>
            </a:r>
            <a:r>
              <a:rPr lang="en-US" sz="4000" b="0" i="0">
                <a:solidFill>
                  <a:srgbClr val="252525"/>
                </a:solidFill>
                <a:effectLst/>
                <a:latin typeface="Roboto" panose="02000000000000000000" pitchFamily="2" charset="0"/>
              </a:rPr>
              <a:t> </a:t>
            </a:r>
            <a:r>
              <a:rPr lang="vi-VN" sz="4000" b="1" i="0">
                <a:solidFill>
                  <a:srgbClr val="252525"/>
                </a:solidFill>
                <a:effectLst/>
                <a:latin typeface="+mj-lt"/>
              </a:rPr>
              <a:t>K</a:t>
            </a:r>
            <a:r>
              <a:rPr lang="vi-VN" sz="4000" b="0" i="0">
                <a:solidFill>
                  <a:srgbClr val="252525"/>
                </a:solidFill>
                <a:effectLst/>
                <a:latin typeface="Roboto" panose="02000000000000000000" pitchFamily="2" charset="0"/>
              </a:rPr>
              <a:t>ỹ thuật này được sử dụng rộng rãi trong các ứng dụng xử lý hình ảnh và thị giác máy tính.</a:t>
            </a:r>
          </a:p>
        </p:txBody>
      </p:sp>
      <p:grpSp>
        <p:nvGrpSpPr>
          <p:cNvPr id="12" name="Group 11"/>
          <p:cNvGrpSpPr/>
          <p:nvPr/>
        </p:nvGrpSpPr>
        <p:grpSpPr>
          <a:xfrm>
            <a:off x="762000" y="349810"/>
            <a:ext cx="5553423" cy="842932"/>
            <a:chOff x="914400" y="800100"/>
            <a:chExt cx="5553423" cy="842932"/>
          </a:xfrm>
        </p:grpSpPr>
        <p:pic>
          <p:nvPicPr>
            <p:cNvPr id="13" name="Picture 12">
              <a:extLst>
                <a:ext uri="{FF2B5EF4-FFF2-40B4-BE49-F238E27FC236}">
                  <a16:creationId xmlns:a16="http://schemas.microsoft.com/office/drawing/2014/main" id="{BD812114-FF7C-870B-3CA3-56E3F050DD6B}"/>
                </a:ext>
              </a:extLst>
            </p:cNvPr>
            <p:cNvPicPr>
              <a:picLocks noChangeAspect="1"/>
            </p:cNvPicPr>
            <p:nvPr/>
          </p:nvPicPr>
          <p:blipFill>
            <a:blip r:embed="rId2"/>
            <a:stretch>
              <a:fillRect/>
            </a:stretch>
          </p:blipFill>
          <p:spPr>
            <a:xfrm>
              <a:off x="914400" y="800100"/>
              <a:ext cx="978508" cy="842932"/>
            </a:xfrm>
            <a:prstGeom prst="rect">
              <a:avLst/>
            </a:prstGeom>
          </p:spPr>
        </p:pic>
        <p:sp>
          <p:nvSpPr>
            <p:cNvPr id="14" name="TextBox 13"/>
            <p:cNvSpPr txBox="1"/>
            <p:nvPr/>
          </p:nvSpPr>
          <p:spPr>
            <a:xfrm>
              <a:off x="1918308" y="1036900"/>
              <a:ext cx="4549515" cy="369332"/>
            </a:xfrm>
            <a:prstGeom prst="rect">
              <a:avLst/>
            </a:prstGeom>
            <a:noFill/>
          </p:spPr>
          <p:txBody>
            <a:bodyPr wrap="none" rtlCol="0">
              <a:spAutoFit/>
            </a:bodyPr>
            <a:lstStyle/>
            <a:p>
              <a:r>
                <a:rPr lang="en-US" b="1" dirty="0"/>
                <a:t>TRƯỜNG ĐH SƯ PHẠM KỸ THUẬT VĨNH LONG</a:t>
              </a:r>
            </a:p>
          </p:txBody>
        </p:sp>
      </p:grpSp>
      <p:sp>
        <p:nvSpPr>
          <p:cNvPr id="5" name="AutoShape 2" descr="Demonstration of some edge detection operators. The original image is the CT slice in Figure 2.7A. Images A and B show the results of the Sobel and compass edge detectors with color-coded edge directions. Whereas the edge magnitude is very similar, the discrete nature of the edge directions in the compass operator becomes clearly visible. In image C the LoG operator with ct = 3.0 was applied, and zero crossings (edge locations) are marked in red. An apparent double edge appears at the steepest edges. Image D shows a color-coded version of the Frei-Chen operator. Red hues indicate high values (low projection angles) in edge space, with some similarity to the Sobel and compass operators. Blue-green hues indicate high values in line space, most prominent in the vascular structure and the thin traces of the ribs.">
            <a:extLst>
              <a:ext uri="{FF2B5EF4-FFF2-40B4-BE49-F238E27FC236}">
                <a16:creationId xmlns:a16="http://schemas.microsoft.com/office/drawing/2014/main" id="{AFF44343-50B7-45C9-45AC-E57F9ADE6C11}"/>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4" name="Picture 43">
            <a:extLst>
              <a:ext uri="{FF2B5EF4-FFF2-40B4-BE49-F238E27FC236}">
                <a16:creationId xmlns:a16="http://schemas.microsoft.com/office/drawing/2014/main" id="{84AC84B5-2711-770C-0FE9-992A6C940A1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0515600" y="5143500"/>
            <a:ext cx="7037230" cy="4899928"/>
          </a:xfrm>
          <a:custGeom>
            <a:avLst/>
            <a:gdLst>
              <a:gd name="connsiteX0" fmla="*/ 0 w 7037230"/>
              <a:gd name="connsiteY0" fmla="*/ 0 h 4899928"/>
              <a:gd name="connsiteX1" fmla="*/ 5538787 w 7037230"/>
              <a:gd name="connsiteY1" fmla="*/ 0 h 4899928"/>
              <a:gd name="connsiteX2" fmla="*/ 7037230 w 7037230"/>
              <a:gd name="connsiteY2" fmla="*/ 1498443 h 4899928"/>
              <a:gd name="connsiteX3" fmla="*/ 7037230 w 7037230"/>
              <a:gd name="connsiteY3" fmla="*/ 4494031 h 4899928"/>
              <a:gd name="connsiteX4" fmla="*/ 6631332 w 7037230"/>
              <a:gd name="connsiteY4" fmla="*/ 4899928 h 4899928"/>
              <a:gd name="connsiteX5" fmla="*/ 1242330 w 7037230"/>
              <a:gd name="connsiteY5" fmla="*/ 4899928 h 4899928"/>
              <a:gd name="connsiteX6" fmla="*/ 0 w 7037230"/>
              <a:gd name="connsiteY6" fmla="*/ 3657597 h 4899928"/>
              <a:gd name="connsiteX7" fmla="*/ 0 w 7037230"/>
              <a:gd name="connsiteY7" fmla="*/ 0 h 4899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37230" h="4899928">
                <a:moveTo>
                  <a:pt x="0" y="0"/>
                </a:moveTo>
                <a:lnTo>
                  <a:pt x="5538787" y="0"/>
                </a:lnTo>
                <a:lnTo>
                  <a:pt x="7037230" y="1498443"/>
                </a:lnTo>
                <a:lnTo>
                  <a:pt x="7037230" y="4494031"/>
                </a:lnTo>
                <a:lnTo>
                  <a:pt x="6631332" y="4899928"/>
                </a:lnTo>
                <a:lnTo>
                  <a:pt x="1242330" y="4899928"/>
                </a:lnTo>
                <a:lnTo>
                  <a:pt x="0" y="3657597"/>
                </a:lnTo>
                <a:lnTo>
                  <a:pt x="0" y="0"/>
                </a:lnTo>
                <a:close/>
              </a:path>
            </a:pathLst>
          </a:custGeom>
          <a:effectLst>
            <a:softEdge rad="63500"/>
          </a:effectLst>
        </p:spPr>
      </p:pic>
      <p:pic>
        <p:nvPicPr>
          <p:cNvPr id="39" name="Picture 38">
            <a:extLst>
              <a:ext uri="{FF2B5EF4-FFF2-40B4-BE49-F238E27FC236}">
                <a16:creationId xmlns:a16="http://schemas.microsoft.com/office/drawing/2014/main" id="{56179C04-C0F3-965E-F755-6A8CCBD2F1B7}"/>
              </a:ext>
            </a:extLst>
          </p:cNvPr>
          <p:cNvPicPr>
            <a:picLocks noChangeAspect="1"/>
          </p:cNvPicPr>
          <p:nvPr/>
        </p:nvPicPr>
        <p:blipFill>
          <a:blip r:embed="rId3">
            <a:extLst>
              <a:ext uri="{28A0092B-C50C-407E-A947-70E740481C1C}">
                <a14:useLocalDpi xmlns:a14="http://schemas.microsoft.com/office/drawing/2010/main" val="0"/>
              </a:ext>
            </a:extLst>
          </a:blip>
          <a:srcRect l="94232" t="91716"/>
          <a:stretch>
            <a:fillRect/>
          </a:stretch>
        </p:blipFill>
        <p:spPr>
          <a:xfrm>
            <a:off x="17146932" y="9637532"/>
            <a:ext cx="405898" cy="405897"/>
          </a:xfrm>
          <a:custGeom>
            <a:avLst/>
            <a:gdLst>
              <a:gd name="connsiteX0" fmla="*/ 405898 w 405898"/>
              <a:gd name="connsiteY0" fmla="*/ 0 h 405897"/>
              <a:gd name="connsiteX1" fmla="*/ 405898 w 405898"/>
              <a:gd name="connsiteY1" fmla="*/ 405897 h 405897"/>
              <a:gd name="connsiteX2" fmla="*/ 0 w 405898"/>
              <a:gd name="connsiteY2" fmla="*/ 405897 h 405897"/>
              <a:gd name="connsiteX3" fmla="*/ 405898 w 405898"/>
              <a:gd name="connsiteY3" fmla="*/ 0 h 405897"/>
            </a:gdLst>
            <a:ahLst/>
            <a:cxnLst>
              <a:cxn ang="0">
                <a:pos x="connsiteX0" y="connsiteY0"/>
              </a:cxn>
              <a:cxn ang="0">
                <a:pos x="connsiteX1" y="connsiteY1"/>
              </a:cxn>
              <a:cxn ang="0">
                <a:pos x="connsiteX2" y="connsiteY2"/>
              </a:cxn>
              <a:cxn ang="0">
                <a:pos x="connsiteX3" y="connsiteY3"/>
              </a:cxn>
            </a:cxnLst>
            <a:rect l="l" t="t" r="r" b="b"/>
            <a:pathLst>
              <a:path w="405898" h="405897">
                <a:moveTo>
                  <a:pt x="405898" y="0"/>
                </a:moveTo>
                <a:lnTo>
                  <a:pt x="405898" y="405897"/>
                </a:lnTo>
                <a:lnTo>
                  <a:pt x="0" y="405897"/>
                </a:lnTo>
                <a:lnTo>
                  <a:pt x="405898" y="0"/>
                </a:lnTo>
                <a:close/>
              </a:path>
            </a:pathLst>
          </a:custGeom>
          <a:effectLst>
            <a:softEdge rad="127000"/>
          </a:effectLst>
        </p:spPr>
      </p:pic>
      <p:pic>
        <p:nvPicPr>
          <p:cNvPr id="50" name="Picture 49">
            <a:extLst>
              <a:ext uri="{FF2B5EF4-FFF2-40B4-BE49-F238E27FC236}">
                <a16:creationId xmlns:a16="http://schemas.microsoft.com/office/drawing/2014/main" id="{36D0C131-65FC-053F-FB63-254196B00866}"/>
              </a:ext>
            </a:extLst>
          </p:cNvPr>
          <p:cNvPicPr>
            <a:picLocks noChangeAspect="1"/>
          </p:cNvPicPr>
          <p:nvPr/>
        </p:nvPicPr>
        <p:blipFill>
          <a:blip r:embed="rId4"/>
          <a:srcRect/>
          <a:stretch>
            <a:fillRect/>
          </a:stretch>
        </p:blipFill>
        <p:spPr>
          <a:xfrm>
            <a:off x="3285116" y="6051896"/>
            <a:ext cx="7230484" cy="3991532"/>
          </a:xfrm>
          <a:custGeom>
            <a:avLst/>
            <a:gdLst>
              <a:gd name="connsiteX0" fmla="*/ 0 w 7230484"/>
              <a:gd name="connsiteY0" fmla="*/ 0 h 3991532"/>
              <a:gd name="connsiteX1" fmla="*/ 6413655 w 7230484"/>
              <a:gd name="connsiteY1" fmla="*/ 0 h 3991532"/>
              <a:gd name="connsiteX2" fmla="*/ 7230484 w 7230484"/>
              <a:gd name="connsiteY2" fmla="*/ 816829 h 3991532"/>
              <a:gd name="connsiteX3" fmla="*/ 7230484 w 7230484"/>
              <a:gd name="connsiteY3" fmla="*/ 3991532 h 3991532"/>
              <a:gd name="connsiteX4" fmla="*/ 596335 w 7230484"/>
              <a:gd name="connsiteY4" fmla="*/ 3991532 h 3991532"/>
              <a:gd name="connsiteX5" fmla="*/ 0 w 7230484"/>
              <a:gd name="connsiteY5" fmla="*/ 3395198 h 3991532"/>
              <a:gd name="connsiteX6" fmla="*/ 0 w 7230484"/>
              <a:gd name="connsiteY6" fmla="*/ 0 h 399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0484" h="3991532">
                <a:moveTo>
                  <a:pt x="0" y="0"/>
                </a:moveTo>
                <a:lnTo>
                  <a:pt x="6413655" y="0"/>
                </a:lnTo>
                <a:lnTo>
                  <a:pt x="7230484" y="816829"/>
                </a:lnTo>
                <a:lnTo>
                  <a:pt x="7230484" y="3991532"/>
                </a:lnTo>
                <a:lnTo>
                  <a:pt x="596335" y="3991532"/>
                </a:lnTo>
                <a:lnTo>
                  <a:pt x="0" y="3395198"/>
                </a:lnTo>
                <a:lnTo>
                  <a:pt x="0" y="0"/>
                </a:lnTo>
                <a:close/>
              </a:path>
            </a:pathLst>
          </a:custGeom>
          <a:effectLst>
            <a:softEdge rad="127000"/>
          </a:effectLst>
        </p:spPr>
      </p:pic>
    </p:spTree>
    <p:extLst>
      <p:ext uri="{BB962C8B-B14F-4D97-AF65-F5344CB8AC3E}">
        <p14:creationId xmlns:p14="http://schemas.microsoft.com/office/powerpoint/2010/main" val="4255314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5340443" y="5080610"/>
            <a:ext cx="7027514" cy="6085860"/>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a:off x="13030200" y="342900"/>
            <a:ext cx="4961246" cy="42964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15" name="Group 14"/>
          <p:cNvGrpSpPr/>
          <p:nvPr/>
        </p:nvGrpSpPr>
        <p:grpSpPr>
          <a:xfrm>
            <a:off x="902661" y="707395"/>
            <a:ext cx="5553423" cy="842932"/>
            <a:chOff x="914400" y="800100"/>
            <a:chExt cx="5553423" cy="842932"/>
          </a:xfrm>
        </p:grpSpPr>
        <p:pic>
          <p:nvPicPr>
            <p:cNvPr id="16" name="Picture 15">
              <a:extLst>
                <a:ext uri="{FF2B5EF4-FFF2-40B4-BE49-F238E27FC236}">
                  <a16:creationId xmlns:a16="http://schemas.microsoft.com/office/drawing/2014/main" id="{BD812114-FF7C-870B-3CA3-56E3F050DD6B}"/>
                </a:ext>
              </a:extLst>
            </p:cNvPr>
            <p:cNvPicPr>
              <a:picLocks noChangeAspect="1"/>
            </p:cNvPicPr>
            <p:nvPr/>
          </p:nvPicPr>
          <p:blipFill>
            <a:blip r:embed="rId2"/>
            <a:stretch>
              <a:fillRect/>
            </a:stretch>
          </p:blipFill>
          <p:spPr>
            <a:xfrm>
              <a:off x="914400" y="800100"/>
              <a:ext cx="978508" cy="842932"/>
            </a:xfrm>
            <a:prstGeom prst="rect">
              <a:avLst/>
            </a:prstGeom>
          </p:spPr>
        </p:pic>
        <p:sp>
          <p:nvSpPr>
            <p:cNvPr id="17" name="TextBox 16"/>
            <p:cNvSpPr txBox="1"/>
            <p:nvPr/>
          </p:nvSpPr>
          <p:spPr>
            <a:xfrm>
              <a:off x="1918308" y="1036900"/>
              <a:ext cx="4549515" cy="369332"/>
            </a:xfrm>
            <a:prstGeom prst="rect">
              <a:avLst/>
            </a:prstGeom>
            <a:noFill/>
          </p:spPr>
          <p:txBody>
            <a:bodyPr wrap="none" rtlCol="0">
              <a:spAutoFit/>
            </a:bodyPr>
            <a:lstStyle/>
            <a:p>
              <a:r>
                <a:rPr lang="en-US" b="1" dirty="0"/>
                <a:t>TRƯỜNG ĐH SƯ PHẠM KỸ THUẬT VĨNH LONG</a:t>
              </a:r>
            </a:p>
          </p:txBody>
        </p:sp>
      </p:grpSp>
      <p:sp>
        <p:nvSpPr>
          <p:cNvPr id="12" name="TextBox 15"/>
          <p:cNvSpPr txBox="1"/>
          <p:nvPr/>
        </p:nvSpPr>
        <p:spPr>
          <a:xfrm>
            <a:off x="605819" y="1631311"/>
            <a:ext cx="10997355" cy="830997"/>
          </a:xfrm>
          <a:prstGeom prst="rect">
            <a:avLst/>
          </a:prstGeom>
          <a:solidFill>
            <a:srgbClr val="004651"/>
          </a:solidFill>
        </p:spPr>
        <p:txBody>
          <a:bodyPr wrap="square" lIns="0" tIns="0" rIns="0" bIns="0" rtlCol="0" anchor="t">
            <a:spAutoFit/>
          </a:bodyPr>
          <a:lstStyle/>
          <a:p>
            <a:pPr algn="ctr"/>
            <a:r>
              <a:rPr lang="en-US" sz="4800" dirty="0">
                <a:solidFill>
                  <a:schemeClr val="bg1"/>
                </a:solidFill>
                <a:latin typeface="Times New Roman" panose="02020603050405020304" pitchFamily="18" charset="0"/>
                <a:cs typeface="Times New Roman" panose="02020603050405020304" pitchFamily="18" charset="0"/>
              </a:rPr>
              <a:t>III. CÁC </a:t>
            </a:r>
            <a:r>
              <a:rPr lang="en-US" sz="5400" dirty="0">
                <a:solidFill>
                  <a:schemeClr val="bg1"/>
                </a:solidFill>
                <a:latin typeface="Times New Roman" panose="02020603050405020304" pitchFamily="18" charset="0"/>
                <a:cs typeface="Times New Roman" panose="02020603050405020304" pitchFamily="18" charset="0"/>
              </a:rPr>
              <a:t>PHƯƠNG</a:t>
            </a:r>
            <a:r>
              <a:rPr lang="en-US" sz="4800" dirty="0">
                <a:solidFill>
                  <a:schemeClr val="bg1"/>
                </a:solidFill>
                <a:latin typeface="Times New Roman" panose="02020603050405020304" pitchFamily="18" charset="0"/>
                <a:cs typeface="Times New Roman" panose="02020603050405020304" pitchFamily="18" charset="0"/>
              </a:rPr>
              <a:t> PHÁP PHÂN ĐOẠN</a:t>
            </a:r>
          </a:p>
        </p:txBody>
      </p:sp>
      <p:sp>
        <p:nvSpPr>
          <p:cNvPr id="20" name="TextBox 19"/>
          <p:cNvSpPr txBox="1"/>
          <p:nvPr/>
        </p:nvSpPr>
        <p:spPr>
          <a:xfrm>
            <a:off x="11367711" y="6221033"/>
            <a:ext cx="6300696"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4. </a:t>
            </a:r>
            <a:r>
              <a:rPr lang="en-US" sz="3200" dirty="0" err="1">
                <a:latin typeface="Times New Roman" panose="02020603050405020304" pitchFamily="18" charset="0"/>
                <a:cs typeface="Times New Roman" panose="02020603050405020304" pitchFamily="18" charset="0"/>
              </a:rPr>
              <a:t>Phân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ngưỡng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cục</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bộ</a:t>
            </a:r>
            <a:endParaRPr lang="en-US" sz="3200" dirty="0">
              <a:latin typeface="Times New Roman" panose="02020603050405020304" pitchFamily="18" charset="0"/>
              <a:cs typeface="Times New Roman" panose="02020603050405020304" pitchFamily="18" charset="0"/>
            </a:endParaRPr>
          </a:p>
        </p:txBody>
      </p:sp>
      <p:grpSp>
        <p:nvGrpSpPr>
          <p:cNvPr id="23" name="Group 2"/>
          <p:cNvGrpSpPr/>
          <p:nvPr/>
        </p:nvGrpSpPr>
        <p:grpSpPr>
          <a:xfrm>
            <a:off x="10327824" y="1550327"/>
            <a:ext cx="7289363" cy="6312623"/>
            <a:chOff x="0" y="0"/>
            <a:chExt cx="3619627" cy="3134614"/>
          </a:xfrm>
          <a:solidFill>
            <a:srgbClr val="A4E473"/>
          </a:solidFill>
        </p:grpSpPr>
        <p:sp>
          <p:nvSpPr>
            <p:cNvPr id="24"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grpFill/>
          </p:spPr>
        </p:sp>
      </p:grpSp>
      <p:grpSp>
        <p:nvGrpSpPr>
          <p:cNvPr id="34" name="Group 33">
            <a:extLst>
              <a:ext uri="{FF2B5EF4-FFF2-40B4-BE49-F238E27FC236}">
                <a16:creationId xmlns:a16="http://schemas.microsoft.com/office/drawing/2014/main" id="{2C9711F7-8D6D-48CE-51D1-1A6B7D21BCCB}"/>
              </a:ext>
            </a:extLst>
          </p:cNvPr>
          <p:cNvGrpSpPr/>
          <p:nvPr/>
        </p:nvGrpSpPr>
        <p:grpSpPr>
          <a:xfrm>
            <a:off x="1587811" y="2780092"/>
            <a:ext cx="7556189" cy="7320131"/>
            <a:chOff x="1604871" y="2589064"/>
            <a:chExt cx="7556189" cy="7320131"/>
          </a:xfrm>
        </p:grpSpPr>
        <p:sp>
          <p:nvSpPr>
            <p:cNvPr id="26" name="Freeform: Shape 25">
              <a:extLst>
                <a:ext uri="{FF2B5EF4-FFF2-40B4-BE49-F238E27FC236}">
                  <a16:creationId xmlns:a16="http://schemas.microsoft.com/office/drawing/2014/main" id="{8CE5A273-27E2-9222-BF9D-70C4EAA33751}"/>
                </a:ext>
              </a:extLst>
            </p:cNvPr>
            <p:cNvSpPr/>
            <p:nvPr/>
          </p:nvSpPr>
          <p:spPr>
            <a:xfrm>
              <a:off x="1993051" y="2589064"/>
              <a:ext cx="7168009" cy="1077219"/>
            </a:xfrm>
            <a:custGeom>
              <a:avLst/>
              <a:gdLst>
                <a:gd name="connsiteX0" fmla="*/ 0 w 7168009"/>
                <a:gd name="connsiteY0" fmla="*/ 0 h 1077219"/>
                <a:gd name="connsiteX1" fmla="*/ 6629400 w 7168009"/>
                <a:gd name="connsiteY1" fmla="*/ 0 h 1077219"/>
                <a:gd name="connsiteX2" fmla="*/ 6629400 w 7168009"/>
                <a:gd name="connsiteY2" fmla="*/ 1 h 1077219"/>
                <a:gd name="connsiteX3" fmla="*/ 7168009 w 7168009"/>
                <a:gd name="connsiteY3" fmla="*/ 538610 h 1077219"/>
                <a:gd name="connsiteX4" fmla="*/ 6629400 w 7168009"/>
                <a:gd name="connsiteY4" fmla="*/ 1077219 h 1077219"/>
                <a:gd name="connsiteX5" fmla="*/ 6629390 w 7168009"/>
                <a:gd name="connsiteY5" fmla="*/ 1077218 h 1077219"/>
                <a:gd name="connsiteX6" fmla="*/ 0 w 7168009"/>
                <a:gd name="connsiteY6" fmla="*/ 1077218 h 10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68009" h="1077219">
                  <a:moveTo>
                    <a:pt x="0" y="0"/>
                  </a:moveTo>
                  <a:lnTo>
                    <a:pt x="6629400" y="0"/>
                  </a:lnTo>
                  <a:lnTo>
                    <a:pt x="6629400" y="1"/>
                  </a:lnTo>
                  <a:cubicBezTo>
                    <a:pt x="6926866" y="1"/>
                    <a:pt x="7168009" y="241144"/>
                    <a:pt x="7168009" y="538610"/>
                  </a:cubicBezTo>
                  <a:cubicBezTo>
                    <a:pt x="7168009" y="836076"/>
                    <a:pt x="6926866" y="1077219"/>
                    <a:pt x="6629400" y="1077219"/>
                  </a:cubicBezTo>
                  <a:lnTo>
                    <a:pt x="6629390" y="1077218"/>
                  </a:lnTo>
                  <a:lnTo>
                    <a:pt x="0" y="1077218"/>
                  </a:lnTo>
                  <a:close/>
                </a:path>
              </a:pathLst>
            </a:custGeom>
            <a:solidFill>
              <a:srgbClr val="00465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1025525" indent="4763"/>
              <a:r>
                <a:rPr lang="en-US" sz="4400">
                  <a:latin typeface="Times New Roman" panose="02020603050405020304" pitchFamily="18" charset="0"/>
                  <a:cs typeface="Times New Roman" panose="02020603050405020304" pitchFamily="18" charset="0"/>
                </a:rPr>
                <a:t>1. Phân ngưỡng ảnh</a:t>
              </a:r>
            </a:p>
          </p:txBody>
        </p:sp>
        <p:sp>
          <p:nvSpPr>
            <p:cNvPr id="28" name="Freeform: Shape 27">
              <a:extLst>
                <a:ext uri="{FF2B5EF4-FFF2-40B4-BE49-F238E27FC236}">
                  <a16:creationId xmlns:a16="http://schemas.microsoft.com/office/drawing/2014/main" id="{8BE682F8-D79E-6385-2DB6-4AB8A22A5624}"/>
                </a:ext>
              </a:extLst>
            </p:cNvPr>
            <p:cNvSpPr/>
            <p:nvPr/>
          </p:nvSpPr>
          <p:spPr>
            <a:xfrm>
              <a:off x="1979131" y="8831976"/>
              <a:ext cx="7168009" cy="1077219"/>
            </a:xfrm>
            <a:custGeom>
              <a:avLst/>
              <a:gdLst>
                <a:gd name="connsiteX0" fmla="*/ 0 w 7168009"/>
                <a:gd name="connsiteY0" fmla="*/ 0 h 1077219"/>
                <a:gd name="connsiteX1" fmla="*/ 6629400 w 7168009"/>
                <a:gd name="connsiteY1" fmla="*/ 0 h 1077219"/>
                <a:gd name="connsiteX2" fmla="*/ 6629400 w 7168009"/>
                <a:gd name="connsiteY2" fmla="*/ 1 h 1077219"/>
                <a:gd name="connsiteX3" fmla="*/ 7168009 w 7168009"/>
                <a:gd name="connsiteY3" fmla="*/ 538610 h 1077219"/>
                <a:gd name="connsiteX4" fmla="*/ 6629400 w 7168009"/>
                <a:gd name="connsiteY4" fmla="*/ 1077219 h 1077219"/>
                <a:gd name="connsiteX5" fmla="*/ 6629390 w 7168009"/>
                <a:gd name="connsiteY5" fmla="*/ 1077218 h 1077219"/>
                <a:gd name="connsiteX6" fmla="*/ 0 w 7168009"/>
                <a:gd name="connsiteY6" fmla="*/ 1077218 h 10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68009" h="1077219">
                  <a:moveTo>
                    <a:pt x="0" y="0"/>
                  </a:moveTo>
                  <a:lnTo>
                    <a:pt x="6629400" y="0"/>
                  </a:lnTo>
                  <a:lnTo>
                    <a:pt x="6629400" y="1"/>
                  </a:lnTo>
                  <a:cubicBezTo>
                    <a:pt x="6926866" y="1"/>
                    <a:pt x="7168009" y="241144"/>
                    <a:pt x="7168009" y="538610"/>
                  </a:cubicBezTo>
                  <a:cubicBezTo>
                    <a:pt x="7168009" y="836076"/>
                    <a:pt x="6926866" y="1077219"/>
                    <a:pt x="6629400" y="1077219"/>
                  </a:cubicBezTo>
                  <a:lnTo>
                    <a:pt x="6629390" y="1077218"/>
                  </a:lnTo>
                  <a:lnTo>
                    <a:pt x="0" y="1077218"/>
                  </a:lnTo>
                  <a:close/>
                </a:path>
              </a:pathLst>
            </a:custGeom>
            <a:solidFill>
              <a:srgbClr val="00465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054225"/>
              <a:r>
                <a:rPr lang="en-US" sz="4400">
                  <a:latin typeface="Times New Roman" panose="02020603050405020304" pitchFamily="18" charset="0"/>
                  <a:cs typeface="Times New Roman" panose="02020603050405020304" pitchFamily="18" charset="0"/>
                </a:rPr>
                <a:t>6.Các thách thức</a:t>
              </a:r>
            </a:p>
          </p:txBody>
        </p:sp>
        <p:sp>
          <p:nvSpPr>
            <p:cNvPr id="29" name="Freeform: Shape 28">
              <a:extLst>
                <a:ext uri="{FF2B5EF4-FFF2-40B4-BE49-F238E27FC236}">
                  <a16:creationId xmlns:a16="http://schemas.microsoft.com/office/drawing/2014/main" id="{AB3A11C1-412B-3DFA-D213-24D71C3EC55C}"/>
                </a:ext>
              </a:extLst>
            </p:cNvPr>
            <p:cNvSpPr/>
            <p:nvPr/>
          </p:nvSpPr>
          <p:spPr>
            <a:xfrm>
              <a:off x="1993049" y="7578470"/>
              <a:ext cx="7168009" cy="1077219"/>
            </a:xfrm>
            <a:custGeom>
              <a:avLst/>
              <a:gdLst>
                <a:gd name="connsiteX0" fmla="*/ 0 w 7168009"/>
                <a:gd name="connsiteY0" fmla="*/ 0 h 1077219"/>
                <a:gd name="connsiteX1" fmla="*/ 6629400 w 7168009"/>
                <a:gd name="connsiteY1" fmla="*/ 0 h 1077219"/>
                <a:gd name="connsiteX2" fmla="*/ 6629400 w 7168009"/>
                <a:gd name="connsiteY2" fmla="*/ 1 h 1077219"/>
                <a:gd name="connsiteX3" fmla="*/ 7168009 w 7168009"/>
                <a:gd name="connsiteY3" fmla="*/ 538610 h 1077219"/>
                <a:gd name="connsiteX4" fmla="*/ 6629400 w 7168009"/>
                <a:gd name="connsiteY4" fmla="*/ 1077219 h 1077219"/>
                <a:gd name="connsiteX5" fmla="*/ 6629390 w 7168009"/>
                <a:gd name="connsiteY5" fmla="*/ 1077218 h 1077219"/>
                <a:gd name="connsiteX6" fmla="*/ 0 w 7168009"/>
                <a:gd name="connsiteY6" fmla="*/ 1077218 h 10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68009" h="1077219">
                  <a:moveTo>
                    <a:pt x="0" y="0"/>
                  </a:moveTo>
                  <a:lnTo>
                    <a:pt x="6629400" y="0"/>
                  </a:lnTo>
                  <a:lnTo>
                    <a:pt x="6629400" y="1"/>
                  </a:lnTo>
                  <a:cubicBezTo>
                    <a:pt x="6926866" y="1"/>
                    <a:pt x="7168009" y="241144"/>
                    <a:pt x="7168009" y="538610"/>
                  </a:cubicBezTo>
                  <a:cubicBezTo>
                    <a:pt x="7168009" y="836076"/>
                    <a:pt x="6926866" y="1077219"/>
                    <a:pt x="6629400" y="1077219"/>
                  </a:cubicBezTo>
                  <a:lnTo>
                    <a:pt x="6629390" y="1077218"/>
                  </a:lnTo>
                  <a:lnTo>
                    <a:pt x="0" y="1077218"/>
                  </a:lnTo>
                  <a:close/>
                </a:path>
              </a:pathLst>
            </a:custGeom>
            <a:solidFill>
              <a:srgbClr val="00465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1089025"/>
              <a:r>
                <a:rPr lang="en-US" sz="4400">
                  <a:latin typeface="Times New Roman" panose="02020603050405020304" pitchFamily="18" charset="0"/>
                  <a:cs typeface="Times New Roman" panose="02020603050405020304" pitchFamily="18" charset="0"/>
                </a:rPr>
                <a:t>5. Phân ngưỡng toàn cục</a:t>
              </a:r>
              <a:endParaRPr lang="en-US" sz="4400" dirty="0">
                <a:latin typeface="Times New Roman" panose="02020603050405020304" pitchFamily="18" charset="0"/>
                <a:cs typeface="Times New Roman" panose="02020603050405020304" pitchFamily="18" charset="0"/>
              </a:endParaRPr>
            </a:p>
          </p:txBody>
        </p:sp>
        <p:sp>
          <p:nvSpPr>
            <p:cNvPr id="30" name="Freeform: Shape 29">
              <a:extLst>
                <a:ext uri="{FF2B5EF4-FFF2-40B4-BE49-F238E27FC236}">
                  <a16:creationId xmlns:a16="http://schemas.microsoft.com/office/drawing/2014/main" id="{419D7722-C152-8D74-4071-EDDC9ECB06F4}"/>
                </a:ext>
              </a:extLst>
            </p:cNvPr>
            <p:cNvSpPr/>
            <p:nvPr/>
          </p:nvSpPr>
          <p:spPr>
            <a:xfrm>
              <a:off x="1993049" y="6333170"/>
              <a:ext cx="7168009" cy="1077219"/>
            </a:xfrm>
            <a:custGeom>
              <a:avLst/>
              <a:gdLst>
                <a:gd name="connsiteX0" fmla="*/ 0 w 7168009"/>
                <a:gd name="connsiteY0" fmla="*/ 0 h 1077219"/>
                <a:gd name="connsiteX1" fmla="*/ 6629400 w 7168009"/>
                <a:gd name="connsiteY1" fmla="*/ 0 h 1077219"/>
                <a:gd name="connsiteX2" fmla="*/ 6629400 w 7168009"/>
                <a:gd name="connsiteY2" fmla="*/ 1 h 1077219"/>
                <a:gd name="connsiteX3" fmla="*/ 7168009 w 7168009"/>
                <a:gd name="connsiteY3" fmla="*/ 538610 h 1077219"/>
                <a:gd name="connsiteX4" fmla="*/ 6629400 w 7168009"/>
                <a:gd name="connsiteY4" fmla="*/ 1077219 h 1077219"/>
                <a:gd name="connsiteX5" fmla="*/ 6629390 w 7168009"/>
                <a:gd name="connsiteY5" fmla="*/ 1077218 h 1077219"/>
                <a:gd name="connsiteX6" fmla="*/ 0 w 7168009"/>
                <a:gd name="connsiteY6" fmla="*/ 1077218 h 10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68009" h="1077219">
                  <a:moveTo>
                    <a:pt x="0" y="0"/>
                  </a:moveTo>
                  <a:lnTo>
                    <a:pt x="6629400" y="0"/>
                  </a:lnTo>
                  <a:lnTo>
                    <a:pt x="6629400" y="1"/>
                  </a:lnTo>
                  <a:cubicBezTo>
                    <a:pt x="6926866" y="1"/>
                    <a:pt x="7168009" y="241144"/>
                    <a:pt x="7168009" y="538610"/>
                  </a:cubicBezTo>
                  <a:cubicBezTo>
                    <a:pt x="7168009" y="836076"/>
                    <a:pt x="6926866" y="1077219"/>
                    <a:pt x="6629400" y="1077219"/>
                  </a:cubicBezTo>
                  <a:lnTo>
                    <a:pt x="6629390" y="1077218"/>
                  </a:lnTo>
                  <a:lnTo>
                    <a:pt x="0" y="1077218"/>
                  </a:lnTo>
                  <a:close/>
                </a:path>
              </a:pathLst>
            </a:custGeom>
            <a:solidFill>
              <a:srgbClr val="00465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90513"/>
              <a:r>
                <a:rPr lang="en-US" sz="4400">
                  <a:latin typeface="Times New Roman" panose="02020603050405020304" pitchFamily="18" charset="0"/>
                  <a:cs typeface="Times New Roman" panose="02020603050405020304" pitchFamily="18" charset="0"/>
                </a:rPr>
                <a:t>4. Phân ngưỡng cục bộ</a:t>
              </a:r>
            </a:p>
          </p:txBody>
        </p:sp>
        <p:sp>
          <p:nvSpPr>
            <p:cNvPr id="31" name="Freeform: Shape 30">
              <a:extLst>
                <a:ext uri="{FF2B5EF4-FFF2-40B4-BE49-F238E27FC236}">
                  <a16:creationId xmlns:a16="http://schemas.microsoft.com/office/drawing/2014/main" id="{61D660EE-56FA-3B52-B0CC-C625F8D01B00}"/>
                </a:ext>
              </a:extLst>
            </p:cNvPr>
            <p:cNvSpPr/>
            <p:nvPr/>
          </p:nvSpPr>
          <p:spPr>
            <a:xfrm>
              <a:off x="1993050" y="5087870"/>
              <a:ext cx="7168009" cy="1077219"/>
            </a:xfrm>
            <a:custGeom>
              <a:avLst/>
              <a:gdLst>
                <a:gd name="connsiteX0" fmla="*/ 0 w 7168009"/>
                <a:gd name="connsiteY0" fmla="*/ 0 h 1077219"/>
                <a:gd name="connsiteX1" fmla="*/ 6629400 w 7168009"/>
                <a:gd name="connsiteY1" fmla="*/ 0 h 1077219"/>
                <a:gd name="connsiteX2" fmla="*/ 6629400 w 7168009"/>
                <a:gd name="connsiteY2" fmla="*/ 1 h 1077219"/>
                <a:gd name="connsiteX3" fmla="*/ 7168009 w 7168009"/>
                <a:gd name="connsiteY3" fmla="*/ 538610 h 1077219"/>
                <a:gd name="connsiteX4" fmla="*/ 6629400 w 7168009"/>
                <a:gd name="connsiteY4" fmla="*/ 1077219 h 1077219"/>
                <a:gd name="connsiteX5" fmla="*/ 6629390 w 7168009"/>
                <a:gd name="connsiteY5" fmla="*/ 1077218 h 1077219"/>
                <a:gd name="connsiteX6" fmla="*/ 0 w 7168009"/>
                <a:gd name="connsiteY6" fmla="*/ 1077218 h 10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68009" h="1077219">
                  <a:moveTo>
                    <a:pt x="0" y="0"/>
                  </a:moveTo>
                  <a:lnTo>
                    <a:pt x="6629400" y="0"/>
                  </a:lnTo>
                  <a:lnTo>
                    <a:pt x="6629400" y="1"/>
                  </a:lnTo>
                  <a:cubicBezTo>
                    <a:pt x="6926866" y="1"/>
                    <a:pt x="7168009" y="241144"/>
                    <a:pt x="7168009" y="538610"/>
                  </a:cubicBezTo>
                  <a:cubicBezTo>
                    <a:pt x="7168009" y="836076"/>
                    <a:pt x="6926866" y="1077219"/>
                    <a:pt x="6629400" y="1077219"/>
                  </a:cubicBezTo>
                  <a:lnTo>
                    <a:pt x="6629390" y="1077218"/>
                  </a:lnTo>
                  <a:lnTo>
                    <a:pt x="0" y="1077218"/>
                  </a:lnTo>
                  <a:close/>
                </a:path>
              </a:pathLst>
            </a:custGeom>
            <a:solidFill>
              <a:srgbClr val="00465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1828800"/>
              <a:r>
                <a:rPr lang="en-US" sz="4400">
                  <a:latin typeface="Times New Roman" panose="02020603050405020304" pitchFamily="18" charset="0"/>
                  <a:cs typeface="Times New Roman" panose="02020603050405020304" pitchFamily="18" charset="0"/>
                </a:rPr>
                <a:t>3. Ngưỡng kép</a:t>
              </a:r>
              <a:endParaRPr lang="en-US" sz="4400" dirty="0">
                <a:latin typeface="Times New Roman" panose="02020603050405020304" pitchFamily="18" charset="0"/>
                <a:cs typeface="Times New Roman" panose="02020603050405020304" pitchFamily="18" charset="0"/>
              </a:endParaRPr>
            </a:p>
          </p:txBody>
        </p:sp>
        <p:sp>
          <p:nvSpPr>
            <p:cNvPr id="32" name="Freeform: Shape 31">
              <a:extLst>
                <a:ext uri="{FF2B5EF4-FFF2-40B4-BE49-F238E27FC236}">
                  <a16:creationId xmlns:a16="http://schemas.microsoft.com/office/drawing/2014/main" id="{20B32D36-0F64-53CB-6597-236E9FAD3EF5}"/>
                </a:ext>
              </a:extLst>
            </p:cNvPr>
            <p:cNvSpPr/>
            <p:nvPr/>
          </p:nvSpPr>
          <p:spPr>
            <a:xfrm>
              <a:off x="1993051" y="3838467"/>
              <a:ext cx="7168009" cy="1077219"/>
            </a:xfrm>
            <a:custGeom>
              <a:avLst/>
              <a:gdLst>
                <a:gd name="connsiteX0" fmla="*/ 0 w 7168009"/>
                <a:gd name="connsiteY0" fmla="*/ 0 h 1077219"/>
                <a:gd name="connsiteX1" fmla="*/ 6629400 w 7168009"/>
                <a:gd name="connsiteY1" fmla="*/ 0 h 1077219"/>
                <a:gd name="connsiteX2" fmla="*/ 6629400 w 7168009"/>
                <a:gd name="connsiteY2" fmla="*/ 1 h 1077219"/>
                <a:gd name="connsiteX3" fmla="*/ 7168009 w 7168009"/>
                <a:gd name="connsiteY3" fmla="*/ 538610 h 1077219"/>
                <a:gd name="connsiteX4" fmla="*/ 6629400 w 7168009"/>
                <a:gd name="connsiteY4" fmla="*/ 1077219 h 1077219"/>
                <a:gd name="connsiteX5" fmla="*/ 6629390 w 7168009"/>
                <a:gd name="connsiteY5" fmla="*/ 1077218 h 1077219"/>
                <a:gd name="connsiteX6" fmla="*/ 0 w 7168009"/>
                <a:gd name="connsiteY6" fmla="*/ 1077218 h 10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68009" h="1077219">
                  <a:moveTo>
                    <a:pt x="0" y="0"/>
                  </a:moveTo>
                  <a:lnTo>
                    <a:pt x="6629400" y="0"/>
                  </a:lnTo>
                  <a:lnTo>
                    <a:pt x="6629400" y="1"/>
                  </a:lnTo>
                  <a:cubicBezTo>
                    <a:pt x="6926866" y="1"/>
                    <a:pt x="7168009" y="241144"/>
                    <a:pt x="7168009" y="538610"/>
                  </a:cubicBezTo>
                  <a:cubicBezTo>
                    <a:pt x="7168009" y="836076"/>
                    <a:pt x="6926866" y="1077219"/>
                    <a:pt x="6629400" y="1077219"/>
                  </a:cubicBezTo>
                  <a:lnTo>
                    <a:pt x="6629390" y="1077218"/>
                  </a:lnTo>
                  <a:lnTo>
                    <a:pt x="0" y="1077218"/>
                  </a:lnTo>
                  <a:close/>
                </a:path>
              </a:pathLst>
            </a:custGeom>
            <a:solidFill>
              <a:srgbClr val="00465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2743200"/>
              <a:r>
                <a:rPr lang="en-US" sz="4400">
                  <a:latin typeface="Times New Roman" panose="02020603050405020304" pitchFamily="18" charset="0"/>
                  <a:cs typeface="Times New Roman" panose="02020603050405020304" pitchFamily="18" charset="0"/>
                </a:rPr>
                <a:t>2. Ngưỡng đơn</a:t>
              </a:r>
              <a:endParaRPr lang="en-US" sz="4400" dirty="0">
                <a:latin typeface="Times New Roman" panose="02020603050405020304" pitchFamily="18" charset="0"/>
                <a:cs typeface="Times New Roman" panose="02020603050405020304" pitchFamily="18" charset="0"/>
              </a:endParaRPr>
            </a:p>
          </p:txBody>
        </p:sp>
        <p:sp>
          <p:nvSpPr>
            <p:cNvPr id="33" name="Rectangle 32">
              <a:extLst>
                <a:ext uri="{FF2B5EF4-FFF2-40B4-BE49-F238E27FC236}">
                  <a16:creationId xmlns:a16="http://schemas.microsoft.com/office/drawing/2014/main" id="{D876A029-F0F0-A9F7-737E-671ED359E48D}"/>
                </a:ext>
              </a:extLst>
            </p:cNvPr>
            <p:cNvSpPr/>
            <p:nvPr/>
          </p:nvSpPr>
          <p:spPr>
            <a:xfrm>
              <a:off x="1604871" y="2589064"/>
              <a:ext cx="388177" cy="7320131"/>
            </a:xfrm>
            <a:prstGeom prst="rect">
              <a:avLst/>
            </a:prstGeom>
            <a:solidFill>
              <a:srgbClr val="0046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85207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4593639" y="5143500"/>
            <a:ext cx="7388722" cy="6398668"/>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rot="-10800000">
            <a:off x="17183517" y="-229374"/>
            <a:ext cx="5276948" cy="45698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a:grpSpLocks noChangeAspect="1"/>
          </p:cNvGrpSpPr>
          <p:nvPr/>
        </p:nvGrpSpPr>
        <p:grpSpPr>
          <a:xfrm>
            <a:off x="11635363" y="1038056"/>
            <a:ext cx="7957376" cy="6890729"/>
            <a:chOff x="0" y="0"/>
            <a:chExt cx="4282440" cy="3708400"/>
          </a:xfrm>
        </p:grpSpPr>
        <p:sp>
          <p:nvSpPr>
            <p:cNvPr id="7" name="Freeform 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r="-29893"/>
              </a:stretch>
            </a:blipFill>
          </p:spPr>
        </p:sp>
      </p:grpSp>
      <p:grpSp>
        <p:nvGrpSpPr>
          <p:cNvPr id="11" name="Group 11"/>
          <p:cNvGrpSpPr/>
          <p:nvPr/>
        </p:nvGrpSpPr>
        <p:grpSpPr>
          <a:xfrm rot="-10800000">
            <a:off x="9442595" y="6696694"/>
            <a:ext cx="3801687" cy="3292279"/>
            <a:chOff x="0" y="0"/>
            <a:chExt cx="3619627" cy="3134614"/>
          </a:xfrm>
        </p:grpSpPr>
        <p:sp>
          <p:nvSpPr>
            <p:cNvPr id="12" name="Freeform 12"/>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13" name="TextBox 12"/>
          <p:cNvSpPr txBox="1"/>
          <p:nvPr/>
        </p:nvSpPr>
        <p:spPr>
          <a:xfrm>
            <a:off x="494815" y="867138"/>
            <a:ext cx="5570995" cy="707886"/>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1. </a:t>
            </a:r>
            <a:r>
              <a:rPr lang="en-US" sz="4000" dirty="0" err="1">
                <a:latin typeface="Times New Roman" panose="02020603050405020304" pitchFamily="18" charset="0"/>
                <a:cs typeface="Times New Roman" panose="02020603050405020304" pitchFamily="18" charset="0"/>
              </a:rPr>
              <a:t>Phân</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ngưỡng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ảnh</a:t>
            </a:r>
            <a:endParaRPr lang="en-US" sz="4000"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674510" y="1538303"/>
            <a:ext cx="8077887" cy="2554545"/>
          </a:xfrm>
          <a:prstGeom prst="rect">
            <a:avLst/>
          </a:prstGeom>
          <a:noFill/>
        </p:spPr>
        <p:txBody>
          <a:bodyPr wrap="square" rtlCol="0">
            <a:spAutoFit/>
          </a:bodyPr>
          <a:lstStyle/>
          <a:p>
            <a:r>
              <a:rPr lang="en-US" sz="3200" dirty="0" err="1"/>
              <a:t>Là</a:t>
            </a:r>
            <a:r>
              <a:rPr lang="en-US" sz="3200" dirty="0"/>
              <a:t> </a:t>
            </a:r>
            <a:r>
              <a:rPr lang="en-US" sz="3200" dirty="0" err="1"/>
              <a:t>một</a:t>
            </a:r>
            <a:r>
              <a:rPr lang="en-US" sz="3200" dirty="0"/>
              <a:t> </a:t>
            </a:r>
            <a:r>
              <a:rPr lang="en-US" sz="3200" dirty="0" err="1"/>
              <a:t>trong</a:t>
            </a:r>
            <a:r>
              <a:rPr lang="en-US" sz="3200" dirty="0"/>
              <a:t> </a:t>
            </a:r>
            <a:r>
              <a:rPr lang="en-US" sz="3200" dirty="0" err="1"/>
              <a:t>những</a:t>
            </a:r>
            <a:r>
              <a:rPr lang="en-US" sz="3200" dirty="0"/>
              <a:t> </a:t>
            </a:r>
            <a:r>
              <a:rPr lang="en-US" sz="3200" dirty="0" err="1"/>
              <a:t>phương</a:t>
            </a:r>
            <a:r>
              <a:rPr lang="en-US" sz="3200" dirty="0"/>
              <a:t> </a:t>
            </a:r>
            <a:r>
              <a:rPr lang="en-US" sz="3200" dirty="0" err="1"/>
              <a:t>pháp</a:t>
            </a:r>
            <a:r>
              <a:rPr lang="en-US" sz="3200" dirty="0"/>
              <a:t> </a:t>
            </a:r>
            <a:r>
              <a:rPr lang="en-US" sz="3200" dirty="0" err="1"/>
              <a:t>cơ</a:t>
            </a:r>
            <a:r>
              <a:rPr lang="en-US" sz="3200" dirty="0"/>
              <a:t> </a:t>
            </a:r>
            <a:r>
              <a:rPr lang="en-US" sz="3200" dirty="0" err="1"/>
              <a:t>bản</a:t>
            </a:r>
            <a:r>
              <a:rPr lang="en-US" sz="3200" dirty="0"/>
              <a:t> </a:t>
            </a:r>
            <a:r>
              <a:rPr lang="en-US" sz="3200" dirty="0" err="1"/>
              <a:t>trong</a:t>
            </a:r>
            <a:r>
              <a:rPr lang="en-US" sz="3200" dirty="0"/>
              <a:t> </a:t>
            </a:r>
            <a:r>
              <a:rPr lang="en-US" sz="3200" dirty="0" err="1"/>
              <a:t>xử</a:t>
            </a:r>
            <a:r>
              <a:rPr lang="en-US" sz="3200" dirty="0"/>
              <a:t> </a:t>
            </a:r>
            <a:r>
              <a:rPr lang="en-US" sz="3200" dirty="0" err="1"/>
              <a:t>lý</a:t>
            </a:r>
            <a:r>
              <a:rPr lang="en-US" sz="3200" dirty="0"/>
              <a:t> </a:t>
            </a:r>
            <a:r>
              <a:rPr lang="en-US" sz="3200" dirty="0" err="1"/>
              <a:t>ảnh</a:t>
            </a:r>
            <a:r>
              <a:rPr lang="en-US" sz="3200" dirty="0"/>
              <a:t> </a:t>
            </a:r>
            <a:r>
              <a:rPr lang="en-US" sz="3200" dirty="0" err="1"/>
              <a:t>để</a:t>
            </a:r>
            <a:r>
              <a:rPr lang="en-US" sz="3200" dirty="0"/>
              <a:t> </a:t>
            </a:r>
            <a:r>
              <a:rPr lang="en-US" sz="3200" dirty="0" err="1"/>
              <a:t>phân</a:t>
            </a:r>
            <a:r>
              <a:rPr lang="en-US" sz="3200" dirty="0"/>
              <a:t> </a:t>
            </a:r>
            <a:r>
              <a:rPr lang="en-US" sz="3200" dirty="0" err="1"/>
              <a:t>tách</a:t>
            </a:r>
            <a:r>
              <a:rPr lang="en-US" sz="3200" dirty="0"/>
              <a:t> </a:t>
            </a:r>
            <a:r>
              <a:rPr lang="en-US" sz="3200" dirty="0" err="1"/>
              <a:t>các</a:t>
            </a:r>
            <a:r>
              <a:rPr lang="en-US" sz="3200" dirty="0"/>
              <a:t> </a:t>
            </a:r>
            <a:r>
              <a:rPr lang="en-US" sz="3200" dirty="0" err="1"/>
              <a:t>đối</a:t>
            </a:r>
            <a:r>
              <a:rPr lang="en-US" sz="3200" dirty="0"/>
              <a:t> </a:t>
            </a:r>
            <a:r>
              <a:rPr lang="en-US" sz="3200" dirty="0" err="1"/>
              <a:t>tượng</a:t>
            </a:r>
            <a:r>
              <a:rPr lang="en-US" sz="3200" dirty="0"/>
              <a:t> </a:t>
            </a:r>
            <a:r>
              <a:rPr lang="en-US" sz="3200" dirty="0" err="1"/>
              <a:t>trong</a:t>
            </a:r>
            <a:r>
              <a:rPr lang="en-US" sz="3200" dirty="0"/>
              <a:t> </a:t>
            </a:r>
            <a:r>
              <a:rPr lang="en-US" sz="3200" dirty="0" err="1"/>
              <a:t>ảnh</a:t>
            </a:r>
            <a:r>
              <a:rPr lang="en-US" sz="3200" dirty="0"/>
              <a:t> </a:t>
            </a:r>
            <a:r>
              <a:rPr lang="en-US" sz="3200" dirty="0" err="1"/>
              <a:t>thành</a:t>
            </a:r>
            <a:r>
              <a:rPr lang="en-US" sz="3200" dirty="0"/>
              <a:t> </a:t>
            </a:r>
            <a:r>
              <a:rPr lang="en-US" sz="3200" dirty="0" err="1"/>
              <a:t>hai</a:t>
            </a:r>
            <a:r>
              <a:rPr lang="en-US" sz="3200" dirty="0"/>
              <a:t> </a:t>
            </a:r>
            <a:r>
              <a:rPr lang="en-US" sz="3200" dirty="0" err="1"/>
              <a:t>vùng</a:t>
            </a:r>
            <a:r>
              <a:rPr lang="en-US" sz="3200" dirty="0"/>
              <a:t> </a:t>
            </a:r>
            <a:r>
              <a:rPr lang="en-US" sz="3200" dirty="0" err="1"/>
              <a:t>màu</a:t>
            </a:r>
            <a:r>
              <a:rPr lang="en-US" sz="3200" dirty="0"/>
              <a:t> </a:t>
            </a:r>
            <a:r>
              <a:rPr lang="en-US" sz="3200" dirty="0" err="1"/>
              <a:t>đen</a:t>
            </a:r>
            <a:r>
              <a:rPr lang="en-US" sz="3200" dirty="0"/>
              <a:t> </a:t>
            </a:r>
            <a:r>
              <a:rPr lang="en-US" sz="3200" dirty="0" err="1"/>
              <a:t>và</a:t>
            </a:r>
            <a:r>
              <a:rPr lang="en-US" sz="3200" dirty="0"/>
              <a:t> </a:t>
            </a:r>
            <a:r>
              <a:rPr lang="en-US" sz="3200" dirty="0" err="1"/>
              <a:t>trắng</a:t>
            </a:r>
            <a:r>
              <a:rPr lang="en-US" sz="3200" dirty="0"/>
              <a:t> </a:t>
            </a:r>
            <a:r>
              <a:rPr lang="en-US" sz="3200" dirty="0" err="1"/>
              <a:t>dựa</a:t>
            </a:r>
            <a:r>
              <a:rPr lang="en-US" sz="3200" dirty="0"/>
              <a:t> </a:t>
            </a:r>
            <a:r>
              <a:rPr lang="en-US" sz="3200" dirty="0" err="1"/>
              <a:t>trên</a:t>
            </a:r>
            <a:r>
              <a:rPr lang="en-US" sz="3200" dirty="0"/>
              <a:t> </a:t>
            </a:r>
            <a:r>
              <a:rPr lang="en-US" sz="3200" dirty="0" err="1"/>
              <a:t>giá</a:t>
            </a:r>
            <a:r>
              <a:rPr lang="en-US" sz="3200" dirty="0"/>
              <a:t> </a:t>
            </a:r>
            <a:r>
              <a:rPr lang="en-US" sz="3200" dirty="0" err="1"/>
              <a:t>trị</a:t>
            </a:r>
            <a:r>
              <a:rPr lang="en-US" sz="3200" dirty="0"/>
              <a:t> </a:t>
            </a:r>
            <a:r>
              <a:rPr lang="en-US" sz="3200" dirty="0" err="1"/>
              <a:t>cường</a:t>
            </a:r>
            <a:r>
              <a:rPr lang="en-US" sz="3200" dirty="0"/>
              <a:t> </a:t>
            </a:r>
            <a:r>
              <a:rPr lang="en-US" sz="3200" dirty="0" err="1"/>
              <a:t>độ</a:t>
            </a:r>
            <a:r>
              <a:rPr lang="en-US" sz="3200" dirty="0"/>
              <a:t> </a:t>
            </a:r>
            <a:r>
              <a:rPr lang="en-US" sz="3200" dirty="0" err="1"/>
              <a:t>của</a:t>
            </a:r>
            <a:r>
              <a:rPr lang="en-US" sz="3200" dirty="0"/>
              <a:t> </a:t>
            </a:r>
            <a:r>
              <a:rPr lang="en-US" sz="3200" dirty="0" err="1"/>
              <a:t>các</a:t>
            </a:r>
            <a:r>
              <a:rPr lang="en-US" sz="3200" dirty="0"/>
              <a:t> </a:t>
            </a:r>
            <a:r>
              <a:rPr lang="en-US" sz="3200" dirty="0" err="1"/>
              <a:t>điểm</a:t>
            </a:r>
            <a:r>
              <a:rPr lang="en-US" sz="3200" dirty="0"/>
              <a:t> </a:t>
            </a:r>
            <a:r>
              <a:rPr lang="en-US" sz="3200" dirty="0" err="1"/>
              <a:t>ảnh</a:t>
            </a:r>
            <a:r>
              <a:rPr lang="en-US" sz="3200" dirty="0"/>
              <a:t>.</a:t>
            </a:r>
          </a:p>
          <a:p>
            <a:endParaRPr lang="en-US" sz="3200" dirty="0"/>
          </a:p>
        </p:txBody>
      </p:sp>
      <p:sp>
        <p:nvSpPr>
          <p:cNvPr id="15" name="TextBox 14"/>
          <p:cNvSpPr txBox="1"/>
          <p:nvPr/>
        </p:nvSpPr>
        <p:spPr>
          <a:xfrm>
            <a:off x="5183222" y="2132985"/>
            <a:ext cx="7772400" cy="7971413"/>
          </a:xfrm>
          <a:prstGeom prst="rect">
            <a:avLst/>
          </a:prstGeom>
          <a:noFill/>
        </p:spPr>
        <p:txBody>
          <a:bodyPr wrap="square" rtlCol="0">
            <a:spAutoFit/>
          </a:bodyPr>
          <a:lstStyle/>
          <a:p>
            <a:r>
              <a:rPr lang="en-US" sz="3200" i="1" dirty="0" err="1"/>
              <a:t>Các</a:t>
            </a:r>
            <a:r>
              <a:rPr lang="en-US" sz="3200" i="1" dirty="0"/>
              <a:t> </a:t>
            </a:r>
            <a:r>
              <a:rPr lang="en-US" sz="3200" i="1" dirty="0" err="1"/>
              <a:t>bước</a:t>
            </a:r>
            <a:r>
              <a:rPr lang="en-US" sz="3200" i="1" dirty="0"/>
              <a:t> </a:t>
            </a:r>
            <a:r>
              <a:rPr lang="en-US" sz="3200" i="1" dirty="0" err="1"/>
              <a:t>thực</a:t>
            </a:r>
            <a:r>
              <a:rPr lang="en-US" sz="3200" i="1" dirty="0"/>
              <a:t> </a:t>
            </a:r>
            <a:r>
              <a:rPr lang="en-US" sz="3200" i="1" dirty="0" err="1"/>
              <a:t>hiện</a:t>
            </a:r>
            <a:r>
              <a:rPr lang="en-US" sz="3200" i="1" dirty="0"/>
              <a:t> </a:t>
            </a:r>
            <a:r>
              <a:rPr lang="en-US" sz="3200" i="1" dirty="0" err="1"/>
              <a:t>phân</a:t>
            </a:r>
            <a:r>
              <a:rPr lang="en-US" sz="3200" i="1" dirty="0"/>
              <a:t> </a:t>
            </a:r>
            <a:r>
              <a:rPr lang="en-US" sz="3200" i="1" dirty="0" err="1"/>
              <a:t>ngưỡng</a:t>
            </a:r>
            <a:r>
              <a:rPr lang="en-US" sz="3200" i="1" dirty="0"/>
              <a:t> </a:t>
            </a:r>
            <a:r>
              <a:rPr lang="en-US" sz="3200" i="1" dirty="0" err="1"/>
              <a:t>ảnh</a:t>
            </a:r>
            <a:r>
              <a:rPr lang="en-US" sz="3200" i="1" dirty="0"/>
              <a:t> </a:t>
            </a:r>
            <a:r>
              <a:rPr lang="en-US" sz="3200" i="1" dirty="0" err="1"/>
              <a:t>bao</a:t>
            </a:r>
            <a:r>
              <a:rPr lang="en-US" sz="3200" i="1" dirty="0"/>
              <a:t> </a:t>
            </a:r>
            <a:r>
              <a:rPr lang="en-US" sz="3200" i="1" dirty="0" err="1"/>
              <a:t>gồm</a:t>
            </a:r>
            <a:r>
              <a:rPr lang="en-US" sz="3200" i="1" dirty="0"/>
              <a:t>:</a:t>
            </a:r>
            <a:endParaRPr lang="en-US" sz="3200" dirty="0"/>
          </a:p>
          <a:p>
            <a:r>
              <a:rPr lang="en-US" sz="3200" i="1" dirty="0"/>
              <a:t>1. </a:t>
            </a:r>
            <a:r>
              <a:rPr lang="en-US" sz="3200" i="1" dirty="0" err="1"/>
              <a:t>Chọn</a:t>
            </a:r>
            <a:r>
              <a:rPr lang="en-US" sz="3200" i="1" dirty="0"/>
              <a:t> </a:t>
            </a:r>
            <a:r>
              <a:rPr lang="en-US" sz="3200" i="1" dirty="0" err="1"/>
              <a:t>một</a:t>
            </a:r>
            <a:r>
              <a:rPr lang="en-US" sz="3200" i="1" dirty="0"/>
              <a:t> </a:t>
            </a:r>
            <a:r>
              <a:rPr lang="en-US" sz="3200" i="1" dirty="0" err="1"/>
              <a:t>giá</a:t>
            </a:r>
            <a:r>
              <a:rPr lang="en-US" sz="3200" i="1" dirty="0"/>
              <a:t> </a:t>
            </a:r>
            <a:r>
              <a:rPr lang="en-US" sz="3200" i="1" dirty="0" err="1"/>
              <a:t>trị</a:t>
            </a:r>
            <a:r>
              <a:rPr lang="en-US" sz="3200" i="1" dirty="0"/>
              <a:t> </a:t>
            </a:r>
            <a:r>
              <a:rPr lang="en-US" sz="3200" i="1" dirty="0" err="1"/>
              <a:t>ngưỡng</a:t>
            </a:r>
            <a:r>
              <a:rPr lang="en-US" sz="3200" i="1" dirty="0"/>
              <a:t> (threshold) </a:t>
            </a:r>
            <a:r>
              <a:rPr lang="en-US" sz="3200" i="1" dirty="0" err="1"/>
              <a:t>phù</a:t>
            </a:r>
            <a:r>
              <a:rPr lang="en-US" sz="3200" i="1" dirty="0"/>
              <a:t> </a:t>
            </a:r>
            <a:r>
              <a:rPr lang="en-US" sz="3200" i="1" dirty="0" err="1"/>
              <a:t>hợp</a:t>
            </a:r>
            <a:r>
              <a:rPr lang="en-US" sz="3200" i="1" dirty="0"/>
              <a:t>. </a:t>
            </a:r>
            <a:r>
              <a:rPr lang="en-US" sz="3200" i="1" dirty="0" err="1"/>
              <a:t>Giá</a:t>
            </a:r>
            <a:r>
              <a:rPr lang="en-US" sz="3200" i="1" dirty="0"/>
              <a:t> </a:t>
            </a:r>
            <a:r>
              <a:rPr lang="en-US" sz="3200" i="1" dirty="0" err="1"/>
              <a:t>trị</a:t>
            </a:r>
            <a:r>
              <a:rPr lang="en-US" sz="3200" i="1" dirty="0"/>
              <a:t> </a:t>
            </a:r>
            <a:r>
              <a:rPr lang="en-US" sz="3200" i="1" dirty="0" err="1"/>
              <a:t>ngưỡng</a:t>
            </a:r>
            <a:r>
              <a:rPr lang="en-US" sz="3200" i="1" dirty="0"/>
              <a:t> </a:t>
            </a:r>
            <a:r>
              <a:rPr lang="en-US" sz="3200" i="1" dirty="0" err="1"/>
              <a:t>này</a:t>
            </a:r>
            <a:r>
              <a:rPr lang="en-US" sz="3200" i="1" dirty="0"/>
              <a:t> </a:t>
            </a:r>
            <a:r>
              <a:rPr lang="en-US" sz="3200" i="1" dirty="0" err="1"/>
              <a:t>sẽ</a:t>
            </a:r>
            <a:r>
              <a:rPr lang="en-US" sz="3200" i="1" dirty="0"/>
              <a:t> </a:t>
            </a:r>
            <a:r>
              <a:rPr lang="en-US" sz="3200" i="1" dirty="0" err="1"/>
              <a:t>quyết</a:t>
            </a:r>
            <a:r>
              <a:rPr lang="en-US" sz="3200" i="1" dirty="0"/>
              <a:t> </a:t>
            </a:r>
            <a:r>
              <a:rPr lang="en-US" sz="3200" i="1" dirty="0" err="1"/>
              <a:t>định</a:t>
            </a:r>
            <a:r>
              <a:rPr lang="en-US" sz="3200" i="1" dirty="0"/>
              <a:t> </a:t>
            </a:r>
            <a:r>
              <a:rPr lang="en-US" sz="3200" i="1" dirty="0" err="1"/>
              <a:t>giữa</a:t>
            </a:r>
            <a:r>
              <a:rPr lang="en-US" sz="3200" i="1" dirty="0"/>
              <a:t> </a:t>
            </a:r>
            <a:r>
              <a:rPr lang="en-US" sz="3200" i="1" dirty="0" err="1"/>
              <a:t>hai</a:t>
            </a:r>
            <a:r>
              <a:rPr lang="en-US" sz="3200" i="1" dirty="0"/>
              <a:t> </a:t>
            </a:r>
            <a:r>
              <a:rPr lang="en-US" sz="3200" i="1" dirty="0" err="1"/>
              <a:t>màu</a:t>
            </a:r>
            <a:r>
              <a:rPr lang="en-US" sz="3200" i="1" dirty="0"/>
              <a:t> </a:t>
            </a:r>
            <a:r>
              <a:rPr lang="en-US" sz="3200" i="1" dirty="0" err="1"/>
              <a:t>sắc</a:t>
            </a:r>
            <a:r>
              <a:rPr lang="en-US" sz="3200" i="1" dirty="0"/>
              <a:t> </a:t>
            </a:r>
            <a:r>
              <a:rPr lang="en-US" sz="3200" i="1" dirty="0" err="1"/>
              <a:t>đen</a:t>
            </a:r>
            <a:r>
              <a:rPr lang="en-US" sz="3200" i="1" dirty="0"/>
              <a:t> </a:t>
            </a:r>
            <a:r>
              <a:rPr lang="en-US" sz="3200" i="1" dirty="0" err="1"/>
              <a:t>và</a:t>
            </a:r>
            <a:r>
              <a:rPr lang="en-US" sz="3200" i="1" dirty="0"/>
              <a:t> </a:t>
            </a:r>
            <a:r>
              <a:rPr lang="en-US" sz="3200" i="1" dirty="0" err="1"/>
              <a:t>trắng</a:t>
            </a:r>
            <a:r>
              <a:rPr lang="en-US" sz="3200" i="1" dirty="0"/>
              <a:t> </a:t>
            </a:r>
            <a:r>
              <a:rPr lang="en-US" sz="3200" i="1" dirty="0" err="1"/>
              <a:t>trong</a:t>
            </a:r>
            <a:r>
              <a:rPr lang="en-US" sz="3200" i="1" dirty="0"/>
              <a:t> </a:t>
            </a:r>
            <a:r>
              <a:rPr lang="en-US" sz="3200" i="1" dirty="0" err="1"/>
              <a:t>ảnh</a:t>
            </a:r>
            <a:r>
              <a:rPr lang="en-US" sz="3200" i="1" dirty="0"/>
              <a:t> </a:t>
            </a:r>
            <a:r>
              <a:rPr lang="en-US" sz="3200" i="1" dirty="0" err="1"/>
              <a:t>nhị</a:t>
            </a:r>
            <a:r>
              <a:rPr lang="en-US" sz="3200" i="1" dirty="0"/>
              <a:t> </a:t>
            </a:r>
            <a:r>
              <a:rPr lang="en-US" sz="3200" i="1" dirty="0" err="1"/>
              <a:t>phân</a:t>
            </a:r>
            <a:r>
              <a:rPr lang="en-US" sz="3200" i="1" dirty="0"/>
              <a:t>.</a:t>
            </a:r>
            <a:endParaRPr lang="en-US" sz="3200" dirty="0"/>
          </a:p>
          <a:p>
            <a:r>
              <a:rPr lang="en-US" sz="3200" i="1" dirty="0"/>
              <a:t>2. </a:t>
            </a:r>
            <a:r>
              <a:rPr lang="en-US" sz="3200" i="1" dirty="0" err="1"/>
              <a:t>Chuyển</a:t>
            </a:r>
            <a:r>
              <a:rPr lang="en-US" sz="3200" i="1" dirty="0"/>
              <a:t> </a:t>
            </a:r>
            <a:r>
              <a:rPr lang="en-US" sz="3200" i="1" dirty="0" err="1"/>
              <a:t>đổi</a:t>
            </a:r>
            <a:r>
              <a:rPr lang="en-US" sz="3200" i="1" dirty="0"/>
              <a:t> </a:t>
            </a:r>
            <a:r>
              <a:rPr lang="en-US" sz="3200" i="1" dirty="0" err="1"/>
              <a:t>ảnh</a:t>
            </a:r>
            <a:r>
              <a:rPr lang="en-US" sz="3200" i="1" dirty="0"/>
              <a:t> </a:t>
            </a:r>
            <a:r>
              <a:rPr lang="en-US" sz="3200" i="1" dirty="0" err="1"/>
              <a:t>xám</a:t>
            </a:r>
            <a:r>
              <a:rPr lang="en-US" sz="3200" i="1" dirty="0"/>
              <a:t> </a:t>
            </a:r>
            <a:r>
              <a:rPr lang="en-US" sz="3200" i="1" dirty="0" err="1"/>
              <a:t>thành</a:t>
            </a:r>
            <a:r>
              <a:rPr lang="en-US" sz="3200" i="1" dirty="0"/>
              <a:t> </a:t>
            </a:r>
            <a:r>
              <a:rPr lang="en-US" sz="3200" i="1" dirty="0" err="1"/>
              <a:t>ảnh</a:t>
            </a:r>
            <a:r>
              <a:rPr lang="en-US" sz="3200" i="1" dirty="0"/>
              <a:t> </a:t>
            </a:r>
            <a:r>
              <a:rPr lang="en-US" sz="3200" i="1" dirty="0" err="1"/>
              <a:t>nhị</a:t>
            </a:r>
            <a:r>
              <a:rPr lang="en-US" sz="3200" i="1" dirty="0"/>
              <a:t> </a:t>
            </a:r>
            <a:r>
              <a:rPr lang="en-US" sz="3200" i="1" dirty="0" err="1"/>
              <a:t>phân</a:t>
            </a:r>
            <a:r>
              <a:rPr lang="en-US" sz="3200" i="1" dirty="0"/>
              <a:t> </a:t>
            </a:r>
            <a:r>
              <a:rPr lang="en-US" sz="3200" i="1" dirty="0" err="1"/>
              <a:t>bằng</a:t>
            </a:r>
            <a:r>
              <a:rPr lang="en-US" sz="3200" i="1" dirty="0"/>
              <a:t> </a:t>
            </a:r>
            <a:r>
              <a:rPr lang="en-US" sz="3200" i="1" dirty="0" err="1"/>
              <a:t>cách</a:t>
            </a:r>
            <a:r>
              <a:rPr lang="en-US" sz="3200" i="1" dirty="0"/>
              <a:t> so </a:t>
            </a:r>
            <a:r>
              <a:rPr lang="en-US" sz="3200" i="1" dirty="0" err="1"/>
              <a:t>sánh</a:t>
            </a:r>
            <a:r>
              <a:rPr lang="en-US" sz="3200" i="1" dirty="0"/>
              <a:t> </a:t>
            </a:r>
            <a:r>
              <a:rPr lang="en-US" sz="3200" i="1" dirty="0" err="1"/>
              <a:t>mỗi</a:t>
            </a:r>
            <a:r>
              <a:rPr lang="en-US" sz="3200" i="1" dirty="0"/>
              <a:t> </a:t>
            </a:r>
            <a:r>
              <a:rPr lang="en-US" sz="3200" i="1" dirty="0" err="1"/>
              <a:t>điểm</a:t>
            </a:r>
            <a:r>
              <a:rPr lang="en-US" sz="3200" i="1" dirty="0"/>
              <a:t> </a:t>
            </a:r>
            <a:r>
              <a:rPr lang="en-US" sz="3200" i="1" dirty="0" err="1"/>
              <a:t>ảnh</a:t>
            </a:r>
            <a:r>
              <a:rPr lang="en-US" sz="3200" i="1" dirty="0"/>
              <a:t> </a:t>
            </a:r>
            <a:r>
              <a:rPr lang="en-US" sz="3200" i="1" dirty="0" err="1"/>
              <a:t>với</a:t>
            </a:r>
            <a:r>
              <a:rPr lang="en-US" sz="3200" i="1" dirty="0"/>
              <a:t> </a:t>
            </a:r>
            <a:r>
              <a:rPr lang="en-US" sz="3200" i="1" dirty="0" err="1"/>
              <a:t>giá</a:t>
            </a:r>
            <a:r>
              <a:rPr lang="en-US" sz="3200" i="1" dirty="0"/>
              <a:t> </a:t>
            </a:r>
            <a:r>
              <a:rPr lang="en-US" sz="3200" i="1" dirty="0" err="1"/>
              <a:t>trị</a:t>
            </a:r>
            <a:r>
              <a:rPr lang="en-US" sz="3200" i="1" dirty="0"/>
              <a:t> </a:t>
            </a:r>
            <a:r>
              <a:rPr lang="en-US" sz="3200" i="1" dirty="0" err="1"/>
              <a:t>ngưỡng</a:t>
            </a:r>
            <a:r>
              <a:rPr lang="en-US" sz="3200" i="1" dirty="0"/>
              <a:t>. </a:t>
            </a:r>
            <a:r>
              <a:rPr lang="en-US" sz="3200" i="1" dirty="0" err="1"/>
              <a:t>Nếu</a:t>
            </a:r>
            <a:r>
              <a:rPr lang="en-US" sz="3200" i="1" dirty="0"/>
              <a:t> </a:t>
            </a:r>
            <a:r>
              <a:rPr lang="en-US" sz="3200" i="1" dirty="0" err="1"/>
              <a:t>giá</a:t>
            </a:r>
            <a:r>
              <a:rPr lang="en-US" sz="3200" i="1" dirty="0"/>
              <a:t> </a:t>
            </a:r>
            <a:r>
              <a:rPr lang="en-US" sz="3200" i="1" dirty="0" err="1"/>
              <a:t>trị</a:t>
            </a:r>
            <a:r>
              <a:rPr lang="en-US" sz="3200" i="1" dirty="0"/>
              <a:t> </a:t>
            </a:r>
            <a:r>
              <a:rPr lang="en-US" sz="3200" i="1" dirty="0" err="1"/>
              <a:t>điểm</a:t>
            </a:r>
            <a:r>
              <a:rPr lang="en-US" sz="3200" i="1" dirty="0"/>
              <a:t> </a:t>
            </a:r>
            <a:r>
              <a:rPr lang="en-US" sz="3200" i="1" dirty="0" err="1"/>
              <a:t>ảnh</a:t>
            </a:r>
            <a:r>
              <a:rPr lang="en-US" sz="3200" i="1" dirty="0"/>
              <a:t> </a:t>
            </a:r>
            <a:r>
              <a:rPr lang="en-US" sz="3200" i="1" dirty="0" err="1"/>
              <a:t>nhỏ</a:t>
            </a:r>
            <a:r>
              <a:rPr lang="en-US" sz="3200" i="1" dirty="0"/>
              <a:t> </a:t>
            </a:r>
            <a:r>
              <a:rPr lang="en-US" sz="3200" i="1" dirty="0" err="1"/>
              <a:t>hơn</a:t>
            </a:r>
            <a:r>
              <a:rPr lang="en-US" sz="3200" i="1" dirty="0"/>
              <a:t> </a:t>
            </a:r>
            <a:r>
              <a:rPr lang="en-US" sz="3200" i="1" dirty="0" err="1"/>
              <a:t>giá</a:t>
            </a:r>
            <a:r>
              <a:rPr lang="en-US" sz="3200" i="1" dirty="0"/>
              <a:t> </a:t>
            </a:r>
            <a:r>
              <a:rPr lang="en-US" sz="3200" i="1" dirty="0" err="1"/>
              <a:t>trị</a:t>
            </a:r>
            <a:r>
              <a:rPr lang="en-US" sz="3200" i="1" dirty="0"/>
              <a:t> </a:t>
            </a:r>
            <a:r>
              <a:rPr lang="en-US" sz="3200" i="1" dirty="0" err="1"/>
              <a:t>ngưỡng</a:t>
            </a:r>
            <a:r>
              <a:rPr lang="en-US" sz="3200" i="1" dirty="0"/>
              <a:t> </a:t>
            </a:r>
            <a:r>
              <a:rPr lang="en-US" sz="3200" i="1" dirty="0" err="1"/>
              <a:t>thì</a:t>
            </a:r>
            <a:r>
              <a:rPr lang="en-US" sz="3200" i="1" dirty="0"/>
              <a:t> </a:t>
            </a:r>
            <a:r>
              <a:rPr lang="en-US" sz="3200" i="1" dirty="0" err="1"/>
              <a:t>điểm</a:t>
            </a:r>
            <a:r>
              <a:rPr lang="en-US" sz="3200" i="1" dirty="0"/>
              <a:t> </a:t>
            </a:r>
            <a:r>
              <a:rPr lang="en-US" sz="3200" i="1" dirty="0" err="1"/>
              <a:t>ảnh</a:t>
            </a:r>
            <a:r>
              <a:rPr lang="en-US" sz="3200" i="1" dirty="0"/>
              <a:t> </a:t>
            </a:r>
            <a:r>
              <a:rPr lang="en-US" sz="3200" i="1" dirty="0" err="1"/>
              <a:t>đó</a:t>
            </a:r>
            <a:r>
              <a:rPr lang="en-US" sz="3200" i="1" dirty="0"/>
              <a:t> </a:t>
            </a:r>
            <a:r>
              <a:rPr lang="en-US" sz="3200" i="1" dirty="0" err="1"/>
              <a:t>được</a:t>
            </a:r>
            <a:r>
              <a:rPr lang="en-US" sz="3200" i="1" dirty="0"/>
              <a:t> </a:t>
            </a:r>
            <a:r>
              <a:rPr lang="en-US" sz="3200" i="1" dirty="0" err="1"/>
              <a:t>chuyển</a:t>
            </a:r>
            <a:r>
              <a:rPr lang="en-US" sz="3200" i="1" dirty="0"/>
              <a:t> </a:t>
            </a:r>
            <a:r>
              <a:rPr lang="en-US" sz="3200" i="1" dirty="0" err="1"/>
              <a:t>thành</a:t>
            </a:r>
            <a:r>
              <a:rPr lang="en-US" sz="3200" i="1" dirty="0"/>
              <a:t> </a:t>
            </a:r>
            <a:r>
              <a:rPr lang="en-US" sz="3200" i="1" dirty="0" err="1"/>
              <a:t>màu</a:t>
            </a:r>
            <a:r>
              <a:rPr lang="en-US" sz="3200" i="1" dirty="0"/>
              <a:t> </a:t>
            </a:r>
            <a:r>
              <a:rPr lang="en-US" sz="3200" i="1" dirty="0" err="1"/>
              <a:t>đen</a:t>
            </a:r>
            <a:r>
              <a:rPr lang="en-US" sz="3200" i="1" dirty="0"/>
              <a:t>, </a:t>
            </a:r>
            <a:r>
              <a:rPr lang="en-US" sz="3200" i="1" dirty="0" err="1"/>
              <a:t>ngược</a:t>
            </a:r>
            <a:r>
              <a:rPr lang="en-US" sz="3200" i="1" dirty="0"/>
              <a:t> </a:t>
            </a:r>
            <a:r>
              <a:rPr lang="en-US" sz="3200" i="1" dirty="0" err="1"/>
              <a:t>lại</a:t>
            </a:r>
            <a:r>
              <a:rPr lang="en-US" sz="3200" i="1" dirty="0"/>
              <a:t> </a:t>
            </a:r>
            <a:r>
              <a:rPr lang="en-US" sz="3200" i="1" dirty="0" err="1"/>
              <a:t>là</a:t>
            </a:r>
            <a:r>
              <a:rPr lang="en-US" sz="3200" i="1" dirty="0"/>
              <a:t> </a:t>
            </a:r>
            <a:r>
              <a:rPr lang="en-US" sz="3200" i="1" dirty="0" err="1"/>
              <a:t>màu</a:t>
            </a:r>
            <a:r>
              <a:rPr lang="en-US" sz="3200" i="1" dirty="0"/>
              <a:t> </a:t>
            </a:r>
            <a:r>
              <a:rPr lang="en-US" sz="3200" i="1" dirty="0" err="1"/>
              <a:t>trắng</a:t>
            </a:r>
            <a:r>
              <a:rPr lang="en-US" sz="3200" i="1" dirty="0"/>
              <a:t>.</a:t>
            </a:r>
          </a:p>
          <a:p>
            <a:endParaRPr lang="en-US" sz="3200" dirty="0"/>
          </a:p>
          <a:p>
            <a:r>
              <a:rPr lang="en-US" sz="3200" i="1" dirty="0" err="1"/>
              <a:t>Các</a:t>
            </a:r>
            <a:r>
              <a:rPr lang="en-US" sz="3200" i="1" dirty="0"/>
              <a:t> </a:t>
            </a:r>
            <a:r>
              <a:rPr lang="en-US" sz="3200" i="1" dirty="0" err="1"/>
              <a:t>phương</a:t>
            </a:r>
            <a:r>
              <a:rPr lang="en-US" sz="3200" i="1" dirty="0"/>
              <a:t> </a:t>
            </a:r>
            <a:r>
              <a:rPr lang="en-US" sz="3200" i="1" dirty="0" err="1"/>
              <a:t>pháp</a:t>
            </a:r>
            <a:r>
              <a:rPr lang="en-US" sz="3200" i="1" dirty="0"/>
              <a:t> </a:t>
            </a:r>
            <a:r>
              <a:rPr lang="en-US" sz="3200" i="1" dirty="0" err="1"/>
              <a:t>phổ</a:t>
            </a:r>
            <a:r>
              <a:rPr lang="en-US" sz="3200" i="1" dirty="0"/>
              <a:t> </a:t>
            </a:r>
            <a:r>
              <a:rPr lang="en-US" sz="3200" i="1" dirty="0" err="1"/>
              <a:t>biến</a:t>
            </a:r>
            <a:r>
              <a:rPr lang="en-US" sz="3200" i="1" dirty="0"/>
              <a:t> </a:t>
            </a:r>
            <a:r>
              <a:rPr lang="en-US" sz="3200" i="1" dirty="0" err="1"/>
              <a:t>bao</a:t>
            </a:r>
            <a:r>
              <a:rPr lang="en-US" sz="3200" i="1" dirty="0"/>
              <a:t> </a:t>
            </a:r>
            <a:r>
              <a:rPr lang="en-US" sz="3200" i="1" dirty="0" err="1"/>
              <a:t>gồm</a:t>
            </a:r>
            <a:r>
              <a:rPr lang="en-US" sz="3200" i="1" dirty="0"/>
              <a:t>: </a:t>
            </a:r>
            <a:r>
              <a:rPr lang="en-US" sz="3200" i="1" dirty="0" err="1"/>
              <a:t>phân</a:t>
            </a:r>
            <a:r>
              <a:rPr lang="en-US" sz="3200" i="1" dirty="0"/>
              <a:t> </a:t>
            </a:r>
            <a:r>
              <a:rPr lang="en-US" sz="3200" i="1" dirty="0" err="1"/>
              <a:t>ngưỡng</a:t>
            </a:r>
            <a:r>
              <a:rPr lang="en-US" sz="3200" i="1" dirty="0"/>
              <a:t> </a:t>
            </a:r>
            <a:r>
              <a:rPr lang="en-US" sz="3200" i="1" dirty="0" err="1"/>
              <a:t>cố</a:t>
            </a:r>
            <a:r>
              <a:rPr lang="en-US" sz="3200" i="1" dirty="0"/>
              <a:t> </a:t>
            </a:r>
            <a:r>
              <a:rPr lang="en-US" sz="3200" i="1" dirty="0" err="1"/>
              <a:t>định</a:t>
            </a:r>
            <a:r>
              <a:rPr lang="en-US" sz="3200" i="1" dirty="0"/>
              <a:t> (global </a:t>
            </a:r>
            <a:r>
              <a:rPr lang="en-US" sz="3200" i="1" dirty="0" err="1"/>
              <a:t>thresholding</a:t>
            </a:r>
            <a:r>
              <a:rPr lang="en-US" sz="3200" i="1" dirty="0"/>
              <a:t>), </a:t>
            </a:r>
            <a:r>
              <a:rPr lang="en-US" sz="3200" i="1" dirty="0" err="1"/>
              <a:t>phân</a:t>
            </a:r>
            <a:r>
              <a:rPr lang="en-US" sz="3200" i="1" dirty="0"/>
              <a:t> </a:t>
            </a:r>
            <a:r>
              <a:rPr lang="en-US" sz="3200" i="1" dirty="0" err="1"/>
              <a:t>ngưỡng</a:t>
            </a:r>
            <a:r>
              <a:rPr lang="en-US" sz="3200" i="1" dirty="0"/>
              <a:t> Otsu, </a:t>
            </a:r>
            <a:r>
              <a:rPr lang="en-US" sz="3200" i="1" dirty="0" err="1"/>
              <a:t>phân</a:t>
            </a:r>
            <a:r>
              <a:rPr lang="en-US" sz="3200" i="1" dirty="0"/>
              <a:t> </a:t>
            </a:r>
            <a:r>
              <a:rPr lang="en-US" sz="3200" i="1" dirty="0" err="1"/>
              <a:t>ngưỡng</a:t>
            </a:r>
            <a:r>
              <a:rPr lang="en-US" sz="3200" i="1" dirty="0"/>
              <a:t> </a:t>
            </a:r>
            <a:r>
              <a:rPr lang="en-US" sz="3200" i="1" dirty="0" err="1"/>
              <a:t>hỗn</a:t>
            </a:r>
            <a:r>
              <a:rPr lang="en-US" sz="3200" i="1" dirty="0"/>
              <a:t> </a:t>
            </a:r>
            <a:r>
              <a:rPr lang="en-US" sz="3200" i="1" dirty="0" err="1"/>
              <a:t>hợp</a:t>
            </a:r>
            <a:r>
              <a:rPr lang="en-US" sz="3200" i="1" dirty="0"/>
              <a:t> (adaptive </a:t>
            </a:r>
            <a:r>
              <a:rPr lang="en-US" sz="3200" i="1" dirty="0" err="1"/>
              <a:t>thresholding</a:t>
            </a:r>
            <a:r>
              <a:rPr lang="en-US" sz="3200" i="1" dirty="0"/>
              <a:t>), v.v.</a:t>
            </a:r>
            <a:endParaRPr lang="en-US" sz="3200" dirty="0"/>
          </a:p>
          <a:p>
            <a:endParaRPr lang="en-US" sz="3200" dirty="0"/>
          </a:p>
        </p:txBody>
      </p:sp>
      <p:sp>
        <p:nvSpPr>
          <p:cNvPr id="16" name="TextBox 15"/>
          <p:cNvSpPr txBox="1"/>
          <p:nvPr/>
        </p:nvSpPr>
        <p:spPr>
          <a:xfrm>
            <a:off x="701201" y="9569134"/>
            <a:ext cx="14837139" cy="584775"/>
          </a:xfrm>
          <a:prstGeom prst="rect">
            <a:avLst/>
          </a:prstGeom>
          <a:noFill/>
        </p:spPr>
        <p:txBody>
          <a:bodyPr wrap="none" rtlCol="0">
            <a:spAutoFit/>
          </a:bodyPr>
          <a:lstStyle/>
          <a:p>
            <a:r>
              <a:rPr lang="en-US" sz="3200" dirty="0" err="1"/>
              <a:t>Trong</a:t>
            </a:r>
            <a:r>
              <a:rPr lang="en-US" sz="3200" dirty="0"/>
              <a:t> </a:t>
            </a:r>
            <a:r>
              <a:rPr lang="en-US" sz="3200" dirty="0" err="1"/>
              <a:t>Matlab</a:t>
            </a:r>
            <a:r>
              <a:rPr lang="en-US" sz="3200" dirty="0"/>
              <a:t>, </a:t>
            </a:r>
            <a:r>
              <a:rPr lang="en-US" sz="3200" dirty="0" err="1"/>
              <a:t>chúng</a:t>
            </a:r>
            <a:r>
              <a:rPr lang="en-US" sz="3200" dirty="0"/>
              <a:t> ta </a:t>
            </a:r>
            <a:r>
              <a:rPr lang="en-US" sz="3200" dirty="0" err="1"/>
              <a:t>có</a:t>
            </a:r>
            <a:r>
              <a:rPr lang="en-US" sz="3200" dirty="0"/>
              <a:t> </a:t>
            </a:r>
            <a:r>
              <a:rPr lang="en-US" sz="3200" dirty="0" err="1"/>
              <a:t>thể</a:t>
            </a:r>
            <a:r>
              <a:rPr lang="en-US" sz="3200" dirty="0"/>
              <a:t> </a:t>
            </a:r>
            <a:r>
              <a:rPr lang="en-US" sz="3200" b="1" dirty="0" err="1"/>
              <a:t>sử</a:t>
            </a:r>
            <a:r>
              <a:rPr lang="en-US" sz="3200" b="1" dirty="0"/>
              <a:t> </a:t>
            </a:r>
            <a:r>
              <a:rPr lang="en-US" sz="3200" b="1" dirty="0" err="1"/>
              <a:t>dụng</a:t>
            </a:r>
            <a:r>
              <a:rPr lang="en-US" sz="3200" b="1" dirty="0"/>
              <a:t> </a:t>
            </a:r>
            <a:r>
              <a:rPr lang="en-US" sz="3200" b="1" dirty="0" err="1"/>
              <a:t>hàm</a:t>
            </a:r>
            <a:r>
              <a:rPr lang="en-US" sz="3200" b="1" dirty="0"/>
              <a:t> </a:t>
            </a:r>
            <a:r>
              <a:rPr lang="en-US" sz="3200" b="1" dirty="0" err="1"/>
              <a:t>imbinarize</a:t>
            </a:r>
            <a:r>
              <a:rPr lang="en-US" sz="3200" dirty="0"/>
              <a:t> </a:t>
            </a:r>
            <a:r>
              <a:rPr lang="en-US" sz="3200" dirty="0" err="1"/>
              <a:t>để</a:t>
            </a:r>
            <a:r>
              <a:rPr lang="en-US" sz="3200" dirty="0"/>
              <a:t> </a:t>
            </a:r>
            <a:r>
              <a:rPr lang="en-US" sz="3200" dirty="0" err="1"/>
              <a:t>thực</a:t>
            </a:r>
            <a:r>
              <a:rPr lang="en-US" sz="3200" dirty="0"/>
              <a:t> </a:t>
            </a:r>
            <a:r>
              <a:rPr lang="en-US" sz="3200" dirty="0" err="1"/>
              <a:t>hiện</a:t>
            </a:r>
            <a:r>
              <a:rPr lang="en-US" sz="3200" dirty="0"/>
              <a:t> </a:t>
            </a:r>
            <a:r>
              <a:rPr lang="en-US" sz="3200" dirty="0" err="1"/>
              <a:t>phân</a:t>
            </a:r>
            <a:r>
              <a:rPr lang="en-US" sz="3200" dirty="0"/>
              <a:t> </a:t>
            </a:r>
            <a:r>
              <a:rPr lang="en-US" sz="3200" dirty="0" err="1"/>
              <a:t>ngưỡng</a:t>
            </a:r>
            <a:r>
              <a:rPr lang="en-US" sz="3200" dirty="0"/>
              <a:t> </a:t>
            </a:r>
            <a:r>
              <a:rPr lang="en-US" sz="3200" dirty="0" err="1"/>
              <a:t>ảnh</a:t>
            </a:r>
            <a:r>
              <a:rPr lang="en-US" sz="3200" dirty="0"/>
              <a:t>. </a:t>
            </a:r>
          </a:p>
        </p:txBody>
      </p:sp>
      <p:grpSp>
        <p:nvGrpSpPr>
          <p:cNvPr id="17" name="Group 16"/>
          <p:cNvGrpSpPr/>
          <p:nvPr/>
        </p:nvGrpSpPr>
        <p:grpSpPr>
          <a:xfrm>
            <a:off x="304800" y="78478"/>
            <a:ext cx="5553423" cy="842932"/>
            <a:chOff x="914400" y="800100"/>
            <a:chExt cx="5553423" cy="842932"/>
          </a:xfrm>
        </p:grpSpPr>
        <p:pic>
          <p:nvPicPr>
            <p:cNvPr id="18" name="Picture 17">
              <a:extLst>
                <a:ext uri="{FF2B5EF4-FFF2-40B4-BE49-F238E27FC236}">
                  <a16:creationId xmlns:a16="http://schemas.microsoft.com/office/drawing/2014/main" id="{BD812114-FF7C-870B-3CA3-56E3F050DD6B}"/>
                </a:ext>
              </a:extLst>
            </p:cNvPr>
            <p:cNvPicPr>
              <a:picLocks noChangeAspect="1"/>
            </p:cNvPicPr>
            <p:nvPr/>
          </p:nvPicPr>
          <p:blipFill>
            <a:blip r:embed="rId3"/>
            <a:stretch>
              <a:fillRect/>
            </a:stretch>
          </p:blipFill>
          <p:spPr>
            <a:xfrm>
              <a:off x="914400" y="800100"/>
              <a:ext cx="978508" cy="842932"/>
            </a:xfrm>
            <a:prstGeom prst="rect">
              <a:avLst/>
            </a:prstGeom>
          </p:spPr>
        </p:pic>
        <p:sp>
          <p:nvSpPr>
            <p:cNvPr id="19" name="TextBox 18"/>
            <p:cNvSpPr txBox="1"/>
            <p:nvPr/>
          </p:nvSpPr>
          <p:spPr>
            <a:xfrm>
              <a:off x="1918308" y="1036900"/>
              <a:ext cx="4549515" cy="369332"/>
            </a:xfrm>
            <a:prstGeom prst="rect">
              <a:avLst/>
            </a:prstGeom>
            <a:noFill/>
          </p:spPr>
          <p:txBody>
            <a:bodyPr wrap="none" rtlCol="0">
              <a:spAutoFit/>
            </a:bodyPr>
            <a:lstStyle/>
            <a:p>
              <a:r>
                <a:rPr lang="en-US" b="1" dirty="0"/>
                <a:t>TRƯỜNG ĐH SƯ PHẠM KỸ THUẬT VĨNH LONG</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411</TotalTime>
  <Words>2932</Words>
  <Application>Microsoft Office PowerPoint</Application>
  <PresentationFormat>Custom</PresentationFormat>
  <Paragraphs>310</Paragraphs>
  <Slides>28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Muli Bold</vt:lpstr>
      <vt:lpstr>Roboto</vt:lpstr>
      <vt:lpstr>Muli Regular</vt:lpstr>
      <vt:lpstr>Calibri</vt:lpstr>
      <vt:lpstr>Muli Regular Bold</vt:lpstr>
      <vt:lpstr>Times New Roman</vt:lpstr>
      <vt:lpstr>Muli Bold Bold</vt:lpstr>
      <vt:lpstr>Symbol</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QB Gamer</cp:lastModifiedBy>
  <cp:revision>45</cp:revision>
  <dcterms:created xsi:type="dcterms:W3CDTF">2006-08-16T00:00:00Z</dcterms:created>
  <dcterms:modified xsi:type="dcterms:W3CDTF">2023-05-10T14:05:24Z</dcterms:modified>
  <dc:identifier>DAFeBHaeazA</dc:identifier>
</cp:coreProperties>
</file>